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85" r:id="rId3"/>
    <p:sldId id="257" r:id="rId4"/>
    <p:sldId id="260" r:id="rId5"/>
    <p:sldId id="258" r:id="rId6"/>
    <p:sldId id="259" r:id="rId7"/>
    <p:sldId id="261" r:id="rId8"/>
    <p:sldId id="262" r:id="rId9"/>
    <p:sldId id="263" r:id="rId10"/>
    <p:sldId id="264" r:id="rId11"/>
    <p:sldId id="265" r:id="rId12"/>
    <p:sldId id="266" r:id="rId13"/>
    <p:sldId id="267" r:id="rId14"/>
    <p:sldId id="268" r:id="rId15"/>
    <p:sldId id="284" r:id="rId16"/>
    <p:sldId id="269" r:id="rId17"/>
    <p:sldId id="271" r:id="rId18"/>
    <p:sldId id="270" r:id="rId19"/>
    <p:sldId id="273" r:id="rId20"/>
    <p:sldId id="272" r:id="rId21"/>
    <p:sldId id="274" r:id="rId22"/>
    <p:sldId id="282" r:id="rId23"/>
    <p:sldId id="277" r:id="rId24"/>
    <p:sldId id="280" r:id="rId25"/>
    <p:sldId id="276" r:id="rId26"/>
    <p:sldId id="279" r:id="rId27"/>
    <p:sldId id="278" r:id="rId28"/>
    <p:sldId id="281" r:id="rId29"/>
    <p:sldId id="283" r:id="rId30"/>
    <p:sldId id="286"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135" autoAdjust="0"/>
  </p:normalViewPr>
  <p:slideViewPr>
    <p:cSldViewPr snapToGrid="0" snapToObjects="1">
      <p:cViewPr>
        <p:scale>
          <a:sx n="66" d="100"/>
          <a:sy n="66" d="100"/>
        </p:scale>
        <p:origin x="-2328" y="-4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1C614-D765-5342-A145-F473A8C9BAB3}" type="datetimeFigureOut">
              <a:rPr lang="en-US" smtClean="0"/>
              <a:t>23/03/15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B68AE3-3A10-DA4E-92C5-81924CD2467A}" type="slidenum">
              <a:rPr lang="en-GB" smtClean="0"/>
              <a:t>‹#›</a:t>
            </a:fld>
            <a:endParaRPr lang="en-GB"/>
          </a:p>
        </p:txBody>
      </p:sp>
    </p:spTree>
    <p:extLst>
      <p:ext uri="{BB962C8B-B14F-4D97-AF65-F5344CB8AC3E}">
        <p14:creationId xmlns:p14="http://schemas.microsoft.com/office/powerpoint/2010/main" val="273524842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 Id="rId3" Type="http://schemas.openxmlformats.org/officeDocument/2006/relationships/hyperlink" Target="http://www.lacoon.com/blog/2014/07/security-disclosure-googles-ios-gmail-app-enables-threat-actor/"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google.com/" TargetMode="External"/><Relationship Id="rId4" Type="http://schemas.openxmlformats.org/officeDocument/2006/relationships/hyperlink" Target="http://www.google.com"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Everybody loves hacking </a:t>
            </a:r>
            <a:r>
              <a:rPr lang="en-GB" dirty="0" err="1" smtClean="0"/>
              <a:t>wifi</a:t>
            </a:r>
            <a:r>
              <a:rPr lang="en-GB" dirty="0" smtClean="0"/>
              <a:t>, first </a:t>
            </a:r>
            <a:r>
              <a:rPr lang="en-GB" dirty="0" err="1" smtClean="0"/>
              <a:t>skiddie</a:t>
            </a:r>
            <a:r>
              <a:rPr lang="en-GB" dirty="0" smtClean="0"/>
              <a:t> project</a:t>
            </a:r>
          </a:p>
          <a:p>
            <a:r>
              <a:rPr lang="en-GB" dirty="0" smtClean="0"/>
              <a:t>You’re guaranteed to get something some of the time</a:t>
            </a:r>
          </a:p>
          <a:p>
            <a:r>
              <a:rPr lang="en-GB" dirty="0" smtClean="0"/>
              <a:t>It’s ubiquitous</a:t>
            </a:r>
          </a:p>
          <a:p>
            <a:r>
              <a:rPr lang="en-GB" dirty="0" smtClean="0"/>
              <a:t>It gives you access to lots of cloud services</a:t>
            </a:r>
          </a:p>
          <a:p>
            <a:r>
              <a:rPr lang="en-GB" dirty="0" smtClean="0"/>
              <a:t>You can use 20yr old </a:t>
            </a:r>
            <a:r>
              <a:rPr lang="en-GB" dirty="0" err="1" smtClean="0"/>
              <a:t>ethernet</a:t>
            </a:r>
            <a:r>
              <a:rPr lang="en-GB" dirty="0" smtClean="0"/>
              <a:t> hacks</a:t>
            </a:r>
          </a:p>
        </p:txBody>
      </p:sp>
      <p:sp>
        <p:nvSpPr>
          <p:cNvPr id="4" name="Slide Number Placeholder 3"/>
          <p:cNvSpPr>
            <a:spLocks noGrp="1"/>
          </p:cNvSpPr>
          <p:nvPr>
            <p:ph type="sldNum" sz="quarter" idx="10"/>
          </p:nvPr>
        </p:nvSpPr>
        <p:spPr/>
        <p:txBody>
          <a:bodyPr/>
          <a:lstStyle/>
          <a:p>
            <a:fld id="{1EB68AE3-3A10-DA4E-92C5-81924CD2467A}" type="slidenum">
              <a:rPr lang="en-GB" smtClean="0"/>
              <a:t>4</a:t>
            </a:fld>
            <a:endParaRPr lang="en-GB"/>
          </a:p>
        </p:txBody>
      </p:sp>
    </p:spTree>
    <p:extLst>
      <p:ext uri="{BB962C8B-B14F-4D97-AF65-F5344CB8AC3E}">
        <p14:creationId xmlns:p14="http://schemas.microsoft.com/office/powerpoint/2010/main" val="304924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Snoopy screwed us (yay)</a:t>
            </a:r>
          </a:p>
          <a:p>
            <a:r>
              <a:rPr lang="en-GB" dirty="0" err="1" smtClean="0"/>
              <a:t>iOS</a:t>
            </a:r>
            <a:r>
              <a:rPr lang="en-GB" dirty="0" smtClean="0"/>
              <a:t> devices barely probe</a:t>
            </a:r>
          </a:p>
          <a:p>
            <a:r>
              <a:rPr lang="en-GB" dirty="0" err="1" smtClean="0"/>
              <a:t>iOS</a:t>
            </a:r>
            <a:r>
              <a:rPr lang="en-GB" dirty="0" smtClean="0"/>
              <a:t> has promised to introduce MAC randomisation on probe (not seen yet)</a:t>
            </a:r>
          </a:p>
          <a:p>
            <a:r>
              <a:rPr lang="en-GB" dirty="0" smtClean="0"/>
              <a:t>Android had changes committed in July 2014 to reduce probes (fix low-power offload probing)</a:t>
            </a:r>
          </a:p>
          <a:p>
            <a:r>
              <a:rPr lang="en-GB" dirty="0" err="1" smtClean="0"/>
              <a:t>wpa_supplicant</a:t>
            </a:r>
            <a:r>
              <a:rPr lang="en-GB" dirty="0" smtClean="0"/>
              <a:t> got the patches, so Linux too</a:t>
            </a:r>
          </a:p>
          <a:p>
            <a:endParaRPr lang="en-GB" dirty="0" smtClean="0"/>
          </a:p>
          <a:p>
            <a:r>
              <a:rPr lang="en-GB" dirty="0" smtClean="0"/>
              <a:t>Devices with hidden networks on their PNL need to probe for them </a:t>
            </a:r>
            <a:r>
              <a:rPr lang="en-GB" b="1" dirty="0" smtClean="0"/>
              <a:t>all the time</a:t>
            </a:r>
            <a:endParaRPr lang="en-GB" dirty="0" smtClean="0"/>
          </a:p>
          <a:p>
            <a:r>
              <a:rPr lang="en-GB" dirty="0" smtClean="0"/>
              <a:t>But </a:t>
            </a:r>
            <a:r>
              <a:rPr lang="en-GB" dirty="0" err="1" smtClean="0"/>
              <a:t>iOS</a:t>
            </a:r>
            <a:r>
              <a:rPr lang="en-GB" dirty="0" smtClean="0"/>
              <a:t> devices don’t</a:t>
            </a:r>
          </a:p>
          <a:p>
            <a:pPr lvl="1"/>
            <a:r>
              <a:rPr lang="en-GB" dirty="0" smtClean="0"/>
              <a:t>This is impossible!</a:t>
            </a:r>
          </a:p>
          <a:p>
            <a:r>
              <a:rPr lang="en-GB" dirty="0" smtClean="0"/>
              <a:t>Turns out, </a:t>
            </a:r>
            <a:r>
              <a:rPr lang="en-GB" dirty="0" err="1" smtClean="0"/>
              <a:t>iOS</a:t>
            </a:r>
            <a:r>
              <a:rPr lang="en-GB" dirty="0" smtClean="0"/>
              <a:t> only probes for hidden nets when at least one hidden network is in-range</a:t>
            </a:r>
          </a:p>
          <a:p>
            <a:endParaRPr lang="en-GB" dirty="0" smtClean="0"/>
          </a:p>
          <a:p>
            <a:pPr lvl="1"/>
            <a:endParaRPr lang="en-GB" dirty="0" smtClean="0"/>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16</a:t>
            </a:fld>
            <a:endParaRPr lang="en-GB"/>
          </a:p>
        </p:txBody>
      </p:sp>
    </p:spTree>
    <p:extLst>
      <p:ext uri="{BB962C8B-B14F-4D97-AF65-F5344CB8AC3E}">
        <p14:creationId xmlns:p14="http://schemas.microsoft.com/office/powerpoint/2010/main" val="21306864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Run a hidden network, or beacon out </a:t>
            </a:r>
            <a:r>
              <a:rPr lang="en-GB" b="1" dirty="0" smtClean="0"/>
              <a:t>hidden</a:t>
            </a:r>
            <a:r>
              <a:rPr lang="en-GB" dirty="0" smtClean="0"/>
              <a:t> network frames with the normal beacon</a:t>
            </a:r>
          </a:p>
          <a:p>
            <a:r>
              <a:rPr lang="en-GB" dirty="0" smtClean="0"/>
              <a:t>Also, </a:t>
            </a:r>
            <a:r>
              <a:rPr lang="en-GB" b="1" dirty="0" err="1" smtClean="0"/>
              <a:t>deauth</a:t>
            </a:r>
            <a:r>
              <a:rPr lang="en-GB" dirty="0" smtClean="0"/>
              <a:t> users from currently connected APs to force re-scan</a:t>
            </a:r>
          </a:p>
          <a:p>
            <a:r>
              <a:rPr lang="en-GB" dirty="0" smtClean="0"/>
              <a:t>Rely on other devices to leak network names (e.g. their laptop/tablet, co-workers, fellow airport travellers etc.)</a:t>
            </a:r>
          </a:p>
          <a:p>
            <a:pPr lvl="1"/>
            <a:r>
              <a:rPr lang="en-GB" dirty="0" smtClean="0"/>
              <a:t>“loud mode” changes </a:t>
            </a:r>
            <a:r>
              <a:rPr lang="en-GB" dirty="0" err="1" smtClean="0"/>
              <a:t>mana’s</a:t>
            </a:r>
            <a:r>
              <a:rPr lang="en-GB" dirty="0" smtClean="0"/>
              <a:t> behaviour to not track PNL per device, but to re-broadcast all networks to all devices</a:t>
            </a:r>
          </a:p>
          <a:p>
            <a:pPr lvl="1"/>
            <a:r>
              <a:rPr lang="en-GB" dirty="0" smtClean="0"/>
              <a:t>Very noisy!</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17</a:t>
            </a:fld>
            <a:endParaRPr lang="en-GB"/>
          </a:p>
        </p:txBody>
      </p:sp>
    </p:spTree>
    <p:extLst>
      <p:ext uri="{BB962C8B-B14F-4D97-AF65-F5344CB8AC3E}">
        <p14:creationId xmlns:p14="http://schemas.microsoft.com/office/powerpoint/2010/main" val="2349545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 support for secured networks in KARMA</a:t>
            </a:r>
          </a:p>
          <a:p>
            <a:r>
              <a:rPr lang="en-GB" dirty="0" smtClean="0"/>
              <a:t>Devices expecting a “secured” network won</a:t>
            </a:r>
            <a:r>
              <a:rPr lang="fr-FR" dirty="0" smtClean="0"/>
              <a:t>’</a:t>
            </a:r>
            <a:r>
              <a:rPr lang="en-GB" dirty="0" smtClean="0"/>
              <a:t>t connect</a:t>
            </a:r>
          </a:p>
          <a:p>
            <a:pPr lvl="1"/>
            <a:r>
              <a:rPr lang="en-GB" dirty="0" smtClean="0"/>
              <a:t>User can manual connect</a:t>
            </a:r>
          </a:p>
          <a:p>
            <a:pPr lvl="1"/>
            <a:r>
              <a:rPr lang="en-GB" dirty="0" smtClean="0"/>
              <a:t>Android shows as different network</a:t>
            </a:r>
          </a:p>
          <a:p>
            <a:pPr lvl="1"/>
            <a:r>
              <a:rPr lang="en-GB" dirty="0" err="1" smtClean="0"/>
              <a:t>iOS</a:t>
            </a:r>
            <a:r>
              <a:rPr lang="en-GB" dirty="0" smtClean="0"/>
              <a:t> shows as open, can click with no warning</a:t>
            </a:r>
          </a:p>
          <a:p>
            <a:pPr lvl="1"/>
            <a:r>
              <a:rPr lang="en-GB" dirty="0" smtClean="0"/>
              <a:t>OSX shows as open, connecting gives warning</a:t>
            </a:r>
          </a:p>
          <a:p>
            <a:endParaRPr lang="en-GB" dirty="0" smtClean="0"/>
          </a:p>
          <a:p>
            <a:r>
              <a:rPr lang="en-GB" dirty="0" smtClean="0"/>
              <a:t>We already know we can respond with multiple probe responses for different networks from a single BSSID</a:t>
            </a:r>
          </a:p>
          <a:p>
            <a:r>
              <a:rPr lang="en-GB" dirty="0" smtClean="0"/>
              <a:t>So, we can respond with multiple probe requests with different security settings</a:t>
            </a:r>
          </a:p>
          <a:p>
            <a:r>
              <a:rPr lang="en-GB" dirty="0" smtClean="0"/>
              <a:t>Some devices will connect to the one they have in their PNL</a:t>
            </a:r>
          </a:p>
          <a:p>
            <a:r>
              <a:rPr lang="en-GB" dirty="0" smtClean="0"/>
              <a:t>But, there’s a problem …</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18</a:t>
            </a:fld>
            <a:endParaRPr lang="en-GB"/>
          </a:p>
        </p:txBody>
      </p:sp>
    </p:spTree>
    <p:extLst>
      <p:ext uri="{BB962C8B-B14F-4D97-AF65-F5344CB8AC3E}">
        <p14:creationId xmlns:p14="http://schemas.microsoft.com/office/powerpoint/2010/main" val="33999473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PEAP we can capture the MSCHAPv2 challenge/response if no cert validation</a:t>
            </a:r>
          </a:p>
          <a:p>
            <a:pPr lvl="1"/>
            <a:r>
              <a:rPr lang="en-GB" dirty="0" smtClean="0"/>
              <a:t>Currently, people use </a:t>
            </a:r>
            <a:r>
              <a:rPr lang="en-GB" dirty="0" err="1" smtClean="0"/>
              <a:t>freeradius-wpe</a:t>
            </a:r>
            <a:r>
              <a:rPr lang="en-GB" dirty="0" smtClean="0"/>
              <a:t> by Joshua Wright and Brad </a:t>
            </a:r>
            <a:r>
              <a:rPr lang="en-GB" dirty="0" err="1" smtClean="0"/>
              <a:t>Antoniewicz</a:t>
            </a:r>
            <a:endParaRPr lang="en-GB" dirty="0" smtClean="0"/>
          </a:p>
          <a:p>
            <a:pPr lvl="1"/>
            <a:r>
              <a:rPr lang="en-GB" dirty="0" smtClean="0"/>
              <a:t>But, </a:t>
            </a:r>
            <a:r>
              <a:rPr lang="en-GB" dirty="0" err="1" smtClean="0"/>
              <a:t>hostapd</a:t>
            </a:r>
            <a:r>
              <a:rPr lang="en-GB" dirty="0" smtClean="0"/>
              <a:t> has it’s own RADIUS server</a:t>
            </a:r>
          </a:p>
          <a:p>
            <a:pPr lvl="1"/>
            <a:r>
              <a:rPr lang="en-GB" dirty="0" smtClean="0"/>
              <a:t>Now, so does </a:t>
            </a:r>
            <a:r>
              <a:rPr lang="en-GB" dirty="0" err="1" smtClean="0"/>
              <a:t>mana</a:t>
            </a:r>
            <a:r>
              <a:rPr lang="en-GB" dirty="0" smtClean="0"/>
              <a:t>, no need to run a separate server</a:t>
            </a:r>
          </a:p>
          <a:p>
            <a:pPr lvl="2"/>
            <a:r>
              <a:rPr lang="en-GB" dirty="0" smtClean="0"/>
              <a:t>(initial patch from Brad)</a:t>
            </a:r>
          </a:p>
          <a:p>
            <a:r>
              <a:rPr lang="en-GB" dirty="0" smtClean="0"/>
              <a:t>WPA/2 we can capture the first 2 parts of the handshake and extension for later</a:t>
            </a:r>
          </a:p>
          <a:p>
            <a:r>
              <a:rPr lang="en-GB" dirty="0" smtClean="0"/>
              <a:t>Send them for cracking with your favourite tool</a:t>
            </a:r>
          </a:p>
          <a:p>
            <a:pPr lvl="1"/>
            <a:r>
              <a:rPr lang="en-GB" dirty="0" err="1" smtClean="0"/>
              <a:t>CloudCracker</a:t>
            </a:r>
            <a:r>
              <a:rPr lang="en-GB" dirty="0" smtClean="0"/>
              <a:t> (</a:t>
            </a:r>
            <a:r>
              <a:rPr lang="en-GB" dirty="0" err="1" smtClean="0"/>
              <a:t>chapcrack</a:t>
            </a:r>
            <a:r>
              <a:rPr lang="en-GB" dirty="0" smtClean="0"/>
              <a:t>), </a:t>
            </a:r>
            <a:r>
              <a:rPr lang="en-GB" dirty="0" err="1" smtClean="0"/>
              <a:t>Asleap</a:t>
            </a:r>
            <a:r>
              <a:rPr lang="en-GB" dirty="0" smtClean="0"/>
              <a:t>, </a:t>
            </a:r>
            <a:r>
              <a:rPr lang="en-GB" dirty="0" err="1" smtClean="0"/>
              <a:t>coWPAtty</a:t>
            </a:r>
            <a:r>
              <a:rPr lang="en-GB" dirty="0" smtClean="0"/>
              <a:t>, </a:t>
            </a:r>
            <a:r>
              <a:rPr lang="en-GB" dirty="0" err="1" smtClean="0"/>
              <a:t>aircrack-ng</a:t>
            </a:r>
            <a:r>
              <a:rPr lang="en-GB" dirty="0" smtClean="0"/>
              <a:t>, </a:t>
            </a:r>
            <a:r>
              <a:rPr lang="en-GB" dirty="0" err="1" smtClean="0"/>
              <a:t>hashcat</a:t>
            </a:r>
            <a:r>
              <a:rPr lang="en-GB" dirty="0" smtClean="0"/>
              <a:t>, john</a:t>
            </a:r>
          </a:p>
          <a:p>
            <a:r>
              <a:rPr lang="en-GB" dirty="0" smtClean="0"/>
              <a:t>Add the results back to manna!</a:t>
            </a:r>
          </a:p>
          <a:p>
            <a:pPr lvl="1"/>
            <a:r>
              <a:rPr lang="en-GB" dirty="0" smtClean="0"/>
              <a:t>i.e. auto create a network with the correct security setting, PSK key or EAP </a:t>
            </a:r>
            <a:r>
              <a:rPr lang="en-GB" dirty="0" err="1" smtClean="0"/>
              <a:t>user:password</a:t>
            </a:r>
            <a:r>
              <a:rPr lang="en-GB" dirty="0" smtClean="0"/>
              <a:t> combination</a:t>
            </a:r>
          </a:p>
          <a:p>
            <a:pPr lvl="1"/>
            <a:r>
              <a:rPr lang="en-GB" dirty="0" smtClean="0"/>
              <a:t>Also, </a:t>
            </a:r>
            <a:r>
              <a:rPr lang="en-GB" b="1" dirty="0" smtClean="0"/>
              <a:t>CREDS FROM THE SKY!</a:t>
            </a:r>
          </a:p>
          <a:p>
            <a:r>
              <a:rPr lang="en-GB" dirty="0" smtClean="0"/>
              <a:t>This only works on “easy” </a:t>
            </a:r>
            <a:r>
              <a:rPr lang="en-GB" dirty="0" err="1" smtClean="0"/>
              <a:t>creds</a:t>
            </a:r>
            <a:r>
              <a:rPr lang="en-GB" dirty="0" smtClean="0"/>
              <a:t>, hard take too long</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19</a:t>
            </a:fld>
            <a:endParaRPr lang="en-GB"/>
          </a:p>
        </p:txBody>
      </p:sp>
    </p:spTree>
    <p:extLst>
      <p:ext uri="{BB962C8B-B14F-4D97-AF65-F5344CB8AC3E}">
        <p14:creationId xmlns:p14="http://schemas.microsoft.com/office/powerpoint/2010/main" val="3543686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Getting clients to connect is only half the battle</a:t>
            </a:r>
          </a:p>
          <a:p>
            <a:r>
              <a:rPr lang="en-GB" dirty="0" smtClean="0"/>
              <a:t>Benefits of </a:t>
            </a:r>
            <a:r>
              <a:rPr lang="en-GB" dirty="0" err="1" smtClean="0"/>
              <a:t>MitM</a:t>
            </a:r>
            <a:r>
              <a:rPr lang="en-GB" dirty="0" smtClean="0"/>
              <a:t> are rapidly declining</a:t>
            </a:r>
          </a:p>
          <a:p>
            <a:pPr lvl="1"/>
            <a:r>
              <a:rPr lang="en-GB" dirty="0" smtClean="0"/>
              <a:t>Devices try to check if connection is legit</a:t>
            </a:r>
          </a:p>
          <a:p>
            <a:pPr lvl="1"/>
            <a:r>
              <a:rPr lang="en-GB" dirty="0" smtClean="0"/>
              <a:t>Tools no longer work (</a:t>
            </a:r>
            <a:r>
              <a:rPr lang="en-GB" dirty="0" err="1" smtClean="0"/>
              <a:t>dsniff</a:t>
            </a:r>
            <a:r>
              <a:rPr lang="en-GB" dirty="0" smtClean="0"/>
              <a:t>, </a:t>
            </a:r>
            <a:r>
              <a:rPr lang="en-GB" dirty="0" err="1" smtClean="0"/>
              <a:t>firesheep</a:t>
            </a:r>
            <a:r>
              <a:rPr lang="en-GB" dirty="0" smtClean="0"/>
              <a:t>, etc.)</a:t>
            </a:r>
          </a:p>
          <a:p>
            <a:pPr lvl="1"/>
            <a:r>
              <a:rPr lang="en-GB" dirty="0" err="1" smtClean="0"/>
              <a:t>Karmetasploit</a:t>
            </a:r>
            <a:r>
              <a:rPr lang="en-GB" dirty="0" smtClean="0"/>
              <a:t> only gives us a handful of mail </a:t>
            </a:r>
            <a:r>
              <a:rPr lang="en-GB" dirty="0" err="1" smtClean="0"/>
              <a:t>creds</a:t>
            </a:r>
            <a:endParaRPr lang="en-GB" dirty="0" smtClean="0"/>
          </a:p>
          <a:p>
            <a:pPr lvl="1"/>
            <a:r>
              <a:rPr lang="en-GB" dirty="0" smtClean="0"/>
              <a:t>HSTS defeats </a:t>
            </a:r>
            <a:r>
              <a:rPr lang="en-GB" dirty="0" err="1" smtClean="0"/>
              <a:t>sslstrip</a:t>
            </a:r>
            <a:endParaRPr lang="en-GB" dirty="0" smtClean="0"/>
          </a:p>
          <a:p>
            <a:pPr lvl="1"/>
            <a:r>
              <a:rPr lang="en-GB" dirty="0" smtClean="0"/>
              <a:t>Mobile Apps auto cert validation defeats SSL </a:t>
            </a:r>
            <a:r>
              <a:rPr lang="en-GB" dirty="0" err="1" smtClean="0"/>
              <a:t>MitM</a:t>
            </a:r>
            <a:endParaRPr lang="en-GB" dirty="0" smtClean="0"/>
          </a:p>
          <a:p>
            <a:pPr lvl="1"/>
            <a:r>
              <a:rPr lang="en-GB" dirty="0" smtClean="0"/>
              <a:t>Cert pinning ruins everything </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21</a:t>
            </a:fld>
            <a:endParaRPr lang="en-GB"/>
          </a:p>
        </p:txBody>
      </p:sp>
    </p:spTree>
    <p:extLst>
      <p:ext uri="{BB962C8B-B14F-4D97-AF65-F5344CB8AC3E}">
        <p14:creationId xmlns:p14="http://schemas.microsoft.com/office/powerpoint/2010/main" val="973102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Daniel </a:t>
            </a:r>
            <a:r>
              <a:rPr lang="en-GB" dirty="0" err="1" smtClean="0"/>
              <a:t>Roethlisburger</a:t>
            </a:r>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22</a:t>
            </a:fld>
            <a:endParaRPr lang="en-GB"/>
          </a:p>
        </p:txBody>
      </p:sp>
    </p:spTree>
    <p:extLst>
      <p:ext uri="{BB962C8B-B14F-4D97-AF65-F5344CB8AC3E}">
        <p14:creationId xmlns:p14="http://schemas.microsoft.com/office/powerpoint/2010/main" val="33622385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Needed for </a:t>
            </a:r>
            <a:r>
              <a:rPr lang="en-GB" dirty="0" err="1" smtClean="0"/>
              <a:t>MitM</a:t>
            </a:r>
            <a:r>
              <a:rPr lang="en-GB" dirty="0" smtClean="0"/>
              <a:t> with no-upstream (e.g. on planes, down mines, in faraday cages ;)</a:t>
            </a:r>
          </a:p>
          <a:p>
            <a:r>
              <a:rPr lang="en-GB" dirty="0" smtClean="0"/>
              <a:t>Devices make a request to a site on public Internet to check if online</a:t>
            </a:r>
          </a:p>
          <a:p>
            <a:pPr lvl="1"/>
            <a:r>
              <a:rPr lang="en-GB" dirty="0" err="1" smtClean="0"/>
              <a:t>iOS</a:t>
            </a:r>
            <a:r>
              <a:rPr lang="en-GB" dirty="0" smtClean="0"/>
              <a:t> devices hit 1 of over 200 sites with a random request</a:t>
            </a:r>
          </a:p>
          <a:p>
            <a:pPr lvl="1"/>
            <a:r>
              <a:rPr lang="en-GB" dirty="0" smtClean="0"/>
              <a:t>BlackBerry, Android, Windows all make a single request to a known destination</a:t>
            </a:r>
          </a:p>
          <a:p>
            <a:r>
              <a:rPr lang="en-GB" dirty="0" smtClean="0"/>
              <a:t>MANA includes bundle of apache sites that implement all of these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23</a:t>
            </a:fld>
            <a:endParaRPr lang="en-GB"/>
          </a:p>
        </p:txBody>
      </p:sp>
    </p:spTree>
    <p:extLst>
      <p:ext uri="{BB962C8B-B14F-4D97-AF65-F5344CB8AC3E}">
        <p14:creationId xmlns:p14="http://schemas.microsoft.com/office/powerpoint/2010/main" val="31159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want </a:t>
            </a:r>
            <a:r>
              <a:rPr lang="en-GB" dirty="0" err="1" smtClean="0"/>
              <a:t>creds</a:t>
            </a:r>
            <a:r>
              <a:rPr lang="en-GB" dirty="0" smtClean="0"/>
              <a:t> dammit!</a:t>
            </a:r>
          </a:p>
          <a:p>
            <a:r>
              <a:rPr lang="en-GB" dirty="0" smtClean="0"/>
              <a:t>Fake captive portal, designed to gather them</a:t>
            </a:r>
          </a:p>
          <a:p>
            <a:r>
              <a:rPr lang="en-GB" dirty="0" smtClean="0"/>
              <a:t>Tricks</a:t>
            </a:r>
          </a:p>
          <a:p>
            <a:pPr lvl="1"/>
            <a:r>
              <a:rPr lang="en-GB" dirty="0" smtClean="0"/>
              <a:t>Don’t interfere with normal </a:t>
            </a:r>
            <a:r>
              <a:rPr lang="en-GB" dirty="0" err="1" smtClean="0"/>
              <a:t>comms</a:t>
            </a:r>
            <a:r>
              <a:rPr lang="en-GB" dirty="0" smtClean="0"/>
              <a:t> (so we can still </a:t>
            </a:r>
            <a:r>
              <a:rPr lang="en-GB" dirty="0" err="1" smtClean="0"/>
              <a:t>mitm</a:t>
            </a:r>
            <a:r>
              <a:rPr lang="en-GB" dirty="0" smtClean="0"/>
              <a:t> auto interactions)</a:t>
            </a:r>
          </a:p>
          <a:p>
            <a:pPr lvl="1"/>
            <a:r>
              <a:rPr lang="en-GB" dirty="0" smtClean="0"/>
              <a:t>Use </a:t>
            </a:r>
            <a:r>
              <a:rPr lang="en-GB" dirty="0" err="1" smtClean="0"/>
              <a:t>WISPr</a:t>
            </a:r>
            <a:r>
              <a:rPr lang="en-GB" dirty="0" smtClean="0"/>
              <a:t> to get browser open early</a:t>
            </a:r>
          </a:p>
          <a:p>
            <a:pPr lvl="1"/>
            <a:r>
              <a:rPr lang="en-GB" dirty="0" smtClean="0"/>
              <a:t>Provides chance for cert profile push &amp; explanation</a:t>
            </a:r>
          </a:p>
          <a:p>
            <a:pPr lvl="1"/>
            <a:r>
              <a:rPr lang="en-GB" dirty="0" smtClean="0"/>
              <a:t>Provide option to go away so user can continue surfing</a:t>
            </a:r>
          </a:p>
          <a:p>
            <a:pPr lvl="1"/>
            <a:r>
              <a:rPr lang="en-GB" dirty="0" smtClean="0"/>
              <a:t>Provides a beef hook</a:t>
            </a:r>
          </a:p>
          <a:p>
            <a:r>
              <a:rPr lang="en-GB" dirty="0" smtClean="0"/>
              <a:t>Ask for </a:t>
            </a:r>
            <a:r>
              <a:rPr lang="en-GB" dirty="0" err="1" smtClean="0"/>
              <a:t>creds</a:t>
            </a:r>
            <a:r>
              <a:rPr lang="en-GB" dirty="0" smtClean="0"/>
              <a:t> using </a:t>
            </a:r>
            <a:r>
              <a:rPr lang="en-GB" dirty="0" err="1" smtClean="0"/>
              <a:t>OAuth</a:t>
            </a:r>
            <a:r>
              <a:rPr lang="en-GB" dirty="0" smtClean="0"/>
              <a:t>-lookalike</a:t>
            </a:r>
          </a:p>
          <a:p>
            <a:r>
              <a:rPr lang="en-GB" dirty="0" smtClean="0"/>
              <a:t>Our take included in MANA</a:t>
            </a:r>
          </a:p>
          <a:p>
            <a:pPr lvl="1"/>
            <a:endParaRPr lang="en-GB" dirty="0" smtClean="0"/>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24</a:t>
            </a:fld>
            <a:endParaRPr lang="en-GB"/>
          </a:p>
        </p:txBody>
      </p:sp>
    </p:spTree>
    <p:extLst>
      <p:ext uri="{BB962C8B-B14F-4D97-AF65-F5344CB8AC3E}">
        <p14:creationId xmlns:p14="http://schemas.microsoft.com/office/powerpoint/2010/main" val="3886228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Config</a:t>
            </a:r>
            <a:r>
              <a:rPr lang="en-GB" dirty="0" smtClean="0"/>
              <a:t> Profiles allow tons of changes to the device, including</a:t>
            </a:r>
          </a:p>
          <a:p>
            <a:pPr lvl="1"/>
            <a:r>
              <a:rPr lang="en-GB" dirty="0" smtClean="0"/>
              <a:t>New root CA, for </a:t>
            </a:r>
            <a:r>
              <a:rPr lang="en-GB" dirty="0" err="1" smtClean="0"/>
              <a:t>MitM</a:t>
            </a:r>
            <a:endParaRPr lang="en-GB" dirty="0" smtClean="0"/>
          </a:p>
          <a:p>
            <a:pPr lvl="1"/>
            <a:r>
              <a:rPr lang="en-GB" dirty="0" smtClean="0"/>
              <a:t>New open </a:t>
            </a:r>
            <a:r>
              <a:rPr lang="en-GB" dirty="0" err="1" smtClean="0"/>
              <a:t>wifi</a:t>
            </a:r>
            <a:r>
              <a:rPr lang="en-GB" dirty="0" smtClean="0"/>
              <a:t> networks to keep KARMA going</a:t>
            </a:r>
          </a:p>
          <a:p>
            <a:pPr lvl="1"/>
            <a:r>
              <a:rPr lang="en-GB" dirty="0" smtClean="0"/>
              <a:t>Ability to prevent it’s removal</a:t>
            </a:r>
          </a:p>
          <a:p>
            <a:r>
              <a:rPr lang="en-GB" dirty="0" smtClean="0"/>
              <a:t>Can push these to the device over HTTP (no need for mail SE, but could do that too)</a:t>
            </a:r>
          </a:p>
          <a:p>
            <a:r>
              <a:rPr lang="en-GB" dirty="0" smtClean="0"/>
              <a:t>Requires users hit install and type their passcode</a:t>
            </a:r>
          </a:p>
          <a:p>
            <a:pPr lvl="1"/>
            <a:r>
              <a:rPr lang="en-GB" dirty="0" smtClean="0"/>
              <a:t>Tough sell </a:t>
            </a:r>
            <a:r>
              <a:rPr lang="en-GB" dirty="0" smtClean="0">
                <a:sym typeface="Wingdings"/>
              </a:rPr>
              <a:t></a:t>
            </a:r>
            <a:endParaRPr lang="en-GB" dirty="0" smtClean="0"/>
          </a:p>
          <a:p>
            <a:pPr lvl="1"/>
            <a:r>
              <a:rPr lang="en-GB" dirty="0" smtClean="0"/>
              <a:t>But can prevent removal after that</a:t>
            </a:r>
          </a:p>
          <a:p>
            <a:r>
              <a:rPr lang="en-GB" dirty="0" smtClean="0"/>
              <a:t>Allows much better </a:t>
            </a:r>
            <a:r>
              <a:rPr lang="en-GB" dirty="0" err="1" smtClean="0"/>
              <a:t>MitM</a:t>
            </a:r>
            <a:r>
              <a:rPr lang="en-GB" dirty="0" smtClean="0"/>
              <a:t> with new root CA</a:t>
            </a:r>
          </a:p>
          <a:p>
            <a:pPr lvl="1"/>
            <a:r>
              <a:rPr lang="en-GB" dirty="0" smtClean="0">
                <a:hlinkClick r:id="rId3"/>
              </a:rPr>
              <a:t>http://www.lacoon.com/blog/2014/07/security-disclosure-googles-ios-gmail-app-enables-threat-actor/</a:t>
            </a:r>
            <a:endParaRPr lang="en-GB" dirty="0" smtClean="0"/>
          </a:p>
          <a:p>
            <a:r>
              <a:rPr lang="en-GB" dirty="0" smtClean="0"/>
              <a:t>Doesn’t defeat cert pinning though</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25</a:t>
            </a:fld>
            <a:endParaRPr lang="en-GB"/>
          </a:p>
        </p:txBody>
      </p:sp>
    </p:spTree>
    <p:extLst>
      <p:ext uri="{BB962C8B-B14F-4D97-AF65-F5344CB8AC3E}">
        <p14:creationId xmlns:p14="http://schemas.microsoft.com/office/powerpoint/2010/main" val="2597403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Updates to </a:t>
            </a:r>
            <a:r>
              <a:rPr lang="en-GB" dirty="0" err="1" smtClean="0"/>
              <a:t>sslstrip</a:t>
            </a:r>
            <a:r>
              <a:rPr lang="en-GB" dirty="0" smtClean="0"/>
              <a:t> by </a:t>
            </a:r>
            <a:r>
              <a:rPr lang="en-GB" dirty="0" err="1" smtClean="0"/>
              <a:t>LeonardoNVE</a:t>
            </a:r>
            <a:r>
              <a:rPr lang="en-GB" dirty="0" smtClean="0"/>
              <a:t> @ </a:t>
            </a:r>
            <a:r>
              <a:rPr lang="en-GB" dirty="0" err="1" smtClean="0"/>
              <a:t>BlackHat</a:t>
            </a:r>
            <a:r>
              <a:rPr lang="en-GB" dirty="0" smtClean="0"/>
              <a:t> Asia</a:t>
            </a:r>
          </a:p>
          <a:p>
            <a:r>
              <a:rPr lang="en-GB" dirty="0" smtClean="0"/>
              <a:t>Includes intercepting DNS server, dns2proxy</a:t>
            </a:r>
          </a:p>
          <a:p>
            <a:r>
              <a:rPr lang="en-GB" dirty="0" smtClean="0"/>
              <a:t>Process</a:t>
            </a:r>
          </a:p>
          <a:p>
            <a:pPr lvl="1"/>
            <a:r>
              <a:rPr lang="en-GB" dirty="0" smtClean="0"/>
              <a:t>Browser requests </a:t>
            </a:r>
            <a:r>
              <a:rPr lang="en-GB" dirty="0" smtClean="0">
                <a:hlinkClick r:id="rId3"/>
              </a:rPr>
              <a:t>http://www.google.com/</a:t>
            </a:r>
            <a:endParaRPr lang="en-GB" dirty="0" smtClean="0"/>
          </a:p>
          <a:p>
            <a:pPr lvl="1"/>
            <a:r>
              <a:rPr lang="en-GB" dirty="0" err="1" smtClean="0"/>
              <a:t>sslstrip</a:t>
            </a:r>
            <a:r>
              <a:rPr lang="en-GB" dirty="0" smtClean="0"/>
              <a:t> returns redirect to </a:t>
            </a:r>
            <a:r>
              <a:rPr lang="en-GB" dirty="0" err="1" smtClean="0"/>
              <a:t>wwww.google.com</a:t>
            </a:r>
            <a:endParaRPr lang="en-GB" dirty="0" smtClean="0"/>
          </a:p>
          <a:p>
            <a:pPr lvl="1"/>
            <a:r>
              <a:rPr lang="en-GB" dirty="0" smtClean="0"/>
              <a:t>dns2proxy mirrors DNS for </a:t>
            </a:r>
            <a:r>
              <a:rPr lang="en-GB" dirty="0" smtClean="0">
                <a:hlinkClick r:id="rId4"/>
              </a:rPr>
              <a:t>www.google.com</a:t>
            </a:r>
            <a:r>
              <a:rPr lang="en-GB" dirty="0" smtClean="0"/>
              <a:t> -&gt; </a:t>
            </a:r>
            <a:r>
              <a:rPr lang="en-GB" dirty="0" err="1" smtClean="0"/>
              <a:t>wwww.google.com</a:t>
            </a:r>
            <a:endParaRPr lang="en-GB" dirty="0" smtClean="0"/>
          </a:p>
          <a:p>
            <a:pPr lvl="1"/>
            <a:r>
              <a:rPr lang="en-GB" dirty="0" err="1" smtClean="0"/>
              <a:t>sslstrip</a:t>
            </a:r>
            <a:r>
              <a:rPr lang="en-GB" dirty="0" smtClean="0"/>
              <a:t> rewrites links from </a:t>
            </a:r>
            <a:r>
              <a:rPr lang="en-GB" dirty="0" smtClean="0">
                <a:hlinkClick r:id="rId4"/>
              </a:rPr>
              <a:t>www.google.com</a:t>
            </a:r>
            <a:r>
              <a:rPr lang="en-GB" dirty="0" smtClean="0"/>
              <a:t> to “alternate” domains </a:t>
            </a:r>
          </a:p>
          <a:p>
            <a:pPr lvl="1"/>
            <a:r>
              <a:rPr lang="en-GB" dirty="0" smtClean="0"/>
              <a:t>Browser has no HSTS setting for </a:t>
            </a:r>
            <a:r>
              <a:rPr lang="en-GB" dirty="0" err="1" smtClean="0"/>
              <a:t>wwww.google.com</a:t>
            </a:r>
            <a:endParaRPr lang="en-GB" dirty="0" smtClean="0"/>
          </a:p>
          <a:p>
            <a:pPr lvl="1"/>
            <a:r>
              <a:rPr lang="en-GB" dirty="0" smtClean="0"/>
              <a:t>Client continues in plaintext</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26</a:t>
            </a:fld>
            <a:endParaRPr lang="en-GB"/>
          </a:p>
        </p:txBody>
      </p:sp>
    </p:spTree>
    <p:extLst>
      <p:ext uri="{BB962C8B-B14F-4D97-AF65-F5344CB8AC3E}">
        <p14:creationId xmlns:p14="http://schemas.microsoft.com/office/powerpoint/2010/main" val="230663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have vulnerabilities at every layer:</a:t>
            </a:r>
          </a:p>
          <a:p>
            <a:r>
              <a:rPr lang="en-GB" dirty="0" smtClean="0"/>
              <a:t>Get devices</a:t>
            </a:r>
            <a:r>
              <a:rPr lang="en-GB" baseline="0" dirty="0" smtClean="0"/>
              <a:t> to connect</a:t>
            </a:r>
          </a:p>
          <a:p>
            <a:r>
              <a:rPr lang="en-GB" baseline="0" dirty="0" smtClean="0"/>
              <a:t>  </a:t>
            </a:r>
            <a:r>
              <a:rPr lang="en-GB" dirty="0" smtClean="0"/>
              <a:t>Dino </a:t>
            </a:r>
            <a:r>
              <a:rPr lang="en-GB" dirty="0" err="1" smtClean="0"/>
              <a:t>dai</a:t>
            </a:r>
            <a:r>
              <a:rPr lang="en-GB" dirty="0" smtClean="0"/>
              <a:t> </a:t>
            </a:r>
            <a:r>
              <a:rPr lang="en-GB" dirty="0" err="1" smtClean="0"/>
              <a:t>Zovi</a:t>
            </a:r>
            <a:r>
              <a:rPr lang="en-GB" dirty="0" smtClean="0"/>
              <a:t> &amp; Shaun </a:t>
            </a:r>
            <a:r>
              <a:rPr lang="en-GB" dirty="0" err="1" smtClean="0"/>
              <a:t>Mcauley</a:t>
            </a:r>
            <a:r>
              <a:rPr lang="en-GB" baseline="0" dirty="0" smtClean="0"/>
              <a:t> – 2004, KARMA</a:t>
            </a:r>
          </a:p>
          <a:p>
            <a:r>
              <a:rPr lang="en-GB" dirty="0" smtClean="0"/>
              <a:t>Crack</a:t>
            </a:r>
            <a:r>
              <a:rPr lang="en-GB" baseline="0" dirty="0" smtClean="0"/>
              <a:t> </a:t>
            </a:r>
            <a:r>
              <a:rPr lang="en-GB" baseline="0" dirty="0" err="1" smtClean="0"/>
              <a:t>auth</a:t>
            </a:r>
            <a:endParaRPr lang="en-GB" baseline="0" dirty="0" smtClean="0"/>
          </a:p>
          <a:p>
            <a:r>
              <a:rPr lang="en-GB" baseline="0" dirty="0" smtClean="0"/>
              <a:t> </a:t>
            </a:r>
            <a:r>
              <a:rPr lang="en-GB" dirty="0" smtClean="0"/>
              <a:t> Josh Wright – 2003, </a:t>
            </a:r>
            <a:r>
              <a:rPr lang="en-GB" dirty="0" err="1" smtClean="0"/>
              <a:t>asleap</a:t>
            </a:r>
            <a:r>
              <a:rPr lang="en-GB" dirty="0" smtClean="0"/>
              <a:t> then Moxie Marlinspike – 2013, </a:t>
            </a:r>
            <a:r>
              <a:rPr lang="en-GB" dirty="0" err="1" smtClean="0"/>
              <a:t>cloudcracker</a:t>
            </a:r>
            <a:endParaRPr lang="en-GB" dirty="0" smtClean="0"/>
          </a:p>
          <a:p>
            <a:r>
              <a:rPr lang="en-GB" dirty="0" smtClean="0"/>
              <a:t>  Joshua Wright and Brad </a:t>
            </a:r>
            <a:r>
              <a:rPr lang="en-GB" dirty="0" err="1" smtClean="0"/>
              <a:t>Antoniewicz</a:t>
            </a:r>
            <a:r>
              <a:rPr lang="en-GB" dirty="0" smtClean="0"/>
              <a:t> – 2008, </a:t>
            </a:r>
            <a:r>
              <a:rPr lang="en-GB" dirty="0" err="1" smtClean="0"/>
              <a:t>Freeradius-wpe</a:t>
            </a:r>
            <a:endParaRPr lang="en-GB" dirty="0" smtClean="0"/>
          </a:p>
          <a:p>
            <a:r>
              <a:rPr lang="en-GB" dirty="0" smtClean="0"/>
              <a:t>We can intercept </a:t>
            </a:r>
            <a:r>
              <a:rPr lang="en-GB" dirty="0" err="1" smtClean="0"/>
              <a:t>creds</a:t>
            </a:r>
            <a:r>
              <a:rPr lang="en-GB" dirty="0" smtClean="0"/>
              <a:t> over the network</a:t>
            </a:r>
          </a:p>
          <a:p>
            <a:r>
              <a:rPr lang="en-GB" dirty="0" smtClean="0"/>
              <a:t>  Dug</a:t>
            </a:r>
            <a:r>
              <a:rPr lang="en-GB" baseline="0" dirty="0" smtClean="0"/>
              <a:t> Song – 2000, </a:t>
            </a:r>
            <a:r>
              <a:rPr lang="en-GB" baseline="0" dirty="0" err="1" smtClean="0"/>
              <a:t>dsniff</a:t>
            </a:r>
            <a:endParaRPr lang="en-GB" baseline="0" dirty="0" smtClean="0"/>
          </a:p>
          <a:p>
            <a:r>
              <a:rPr lang="en-GB" baseline="0" dirty="0" smtClean="0"/>
              <a:t>  Rob Graham – 2007, Hamster &amp; Ferret</a:t>
            </a:r>
            <a:endParaRPr lang="en-GB" dirty="0" smtClean="0"/>
          </a:p>
          <a:p>
            <a:r>
              <a:rPr lang="en-GB" dirty="0" smtClean="0"/>
              <a:t>  Eric Butler – 2010, </a:t>
            </a:r>
            <a:r>
              <a:rPr lang="en-GB" dirty="0" err="1" smtClean="0"/>
              <a:t>Firesheep</a:t>
            </a:r>
            <a:endParaRPr lang="en-GB" dirty="0" smtClean="0"/>
          </a:p>
          <a:p>
            <a:r>
              <a:rPr lang="en-GB" dirty="0" smtClean="0"/>
              <a:t>We can downgrade/intercept SSL</a:t>
            </a:r>
          </a:p>
          <a:p>
            <a:r>
              <a:rPr lang="en-GB" baseline="0" dirty="0" smtClean="0"/>
              <a:t> Moxie Marlinspike – 2009, </a:t>
            </a:r>
            <a:r>
              <a:rPr lang="en-GB" dirty="0" err="1" smtClean="0"/>
              <a:t>sslstrip</a:t>
            </a:r>
            <a:r>
              <a:rPr lang="en-GB" dirty="0" smtClean="0"/>
              <a:t> &amp; </a:t>
            </a:r>
            <a:r>
              <a:rPr lang="en-GB" dirty="0" err="1" smtClean="0"/>
              <a:t>sslsniff</a:t>
            </a:r>
            <a:r>
              <a:rPr lang="en-GB" dirty="0" smtClean="0"/>
              <a:t>,</a:t>
            </a:r>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5</a:t>
            </a:fld>
            <a:endParaRPr lang="en-GB"/>
          </a:p>
        </p:txBody>
      </p:sp>
    </p:spTree>
    <p:extLst>
      <p:ext uri="{BB962C8B-B14F-4D97-AF65-F5344CB8AC3E}">
        <p14:creationId xmlns:p14="http://schemas.microsoft.com/office/powerpoint/2010/main" val="1815628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Get devices</a:t>
            </a:r>
            <a:r>
              <a:rPr lang="en-GB" baseline="0" dirty="0" smtClean="0"/>
              <a:t> to connect</a:t>
            </a:r>
          </a:p>
          <a:p>
            <a:r>
              <a:rPr lang="en-GB" baseline="0" dirty="0" smtClean="0"/>
              <a:t>  </a:t>
            </a:r>
            <a:r>
              <a:rPr lang="en-GB" dirty="0" smtClean="0"/>
              <a:t>Dino </a:t>
            </a:r>
            <a:r>
              <a:rPr lang="en-GB" dirty="0" err="1" smtClean="0"/>
              <a:t>dai</a:t>
            </a:r>
            <a:r>
              <a:rPr lang="en-GB" dirty="0" smtClean="0"/>
              <a:t> </a:t>
            </a:r>
            <a:r>
              <a:rPr lang="en-GB" dirty="0" err="1" smtClean="0"/>
              <a:t>Zovi</a:t>
            </a:r>
            <a:r>
              <a:rPr lang="en-GB" dirty="0" smtClean="0"/>
              <a:t> &amp; Shaun </a:t>
            </a:r>
            <a:r>
              <a:rPr lang="en-GB" dirty="0" err="1" smtClean="0"/>
              <a:t>Mcauley</a:t>
            </a:r>
            <a:r>
              <a:rPr lang="en-GB" baseline="0" dirty="0" smtClean="0"/>
              <a:t> – 2004, KARMA – old code, less probing, some device need more</a:t>
            </a:r>
          </a:p>
          <a:p>
            <a:r>
              <a:rPr lang="en-GB" dirty="0" smtClean="0"/>
              <a:t>Crack</a:t>
            </a:r>
            <a:r>
              <a:rPr lang="en-GB" baseline="0" dirty="0" smtClean="0"/>
              <a:t> </a:t>
            </a:r>
            <a:r>
              <a:rPr lang="en-GB" baseline="0" dirty="0" err="1" smtClean="0"/>
              <a:t>auth</a:t>
            </a:r>
            <a:endParaRPr lang="en-GB" dirty="0" smtClean="0"/>
          </a:p>
          <a:p>
            <a:r>
              <a:rPr lang="en-GB" dirty="0" smtClean="0"/>
              <a:t>  Joshua Wright and Brad </a:t>
            </a:r>
            <a:r>
              <a:rPr lang="en-GB" dirty="0" err="1" smtClean="0"/>
              <a:t>Antoniewicz</a:t>
            </a:r>
            <a:r>
              <a:rPr lang="en-GB" dirty="0" smtClean="0"/>
              <a:t> – 2008, </a:t>
            </a:r>
            <a:r>
              <a:rPr lang="en-GB" dirty="0" err="1" smtClean="0"/>
              <a:t>Freeradius-wpe</a:t>
            </a:r>
            <a:r>
              <a:rPr lang="en-GB" dirty="0" smtClean="0"/>
              <a:t> – old code, pita</a:t>
            </a:r>
            <a:r>
              <a:rPr lang="en-GB" baseline="0" dirty="0" smtClean="0"/>
              <a:t> to run, only targets one network, separate tool</a:t>
            </a:r>
          </a:p>
          <a:p>
            <a:r>
              <a:rPr lang="en-GB" dirty="0" smtClean="0"/>
              <a:t>  Josh Wright – 2003, </a:t>
            </a:r>
            <a:r>
              <a:rPr lang="en-GB" dirty="0" err="1" smtClean="0"/>
              <a:t>asleap</a:t>
            </a:r>
            <a:r>
              <a:rPr lang="en-GB" dirty="0" smtClean="0"/>
              <a:t> then Moxie Marlinspike – 2013, </a:t>
            </a:r>
            <a:r>
              <a:rPr lang="en-GB" dirty="0" err="1" smtClean="0"/>
              <a:t>cloudcracker</a:t>
            </a:r>
            <a:endParaRPr lang="en-GB" dirty="0" smtClean="0"/>
          </a:p>
          <a:p>
            <a:r>
              <a:rPr lang="en-GB" dirty="0" smtClean="0"/>
              <a:t>We can intercept </a:t>
            </a:r>
            <a:r>
              <a:rPr lang="en-GB" dirty="0" err="1" smtClean="0"/>
              <a:t>creds</a:t>
            </a:r>
            <a:r>
              <a:rPr lang="en-GB" dirty="0" smtClean="0"/>
              <a:t> over the network</a:t>
            </a:r>
          </a:p>
          <a:p>
            <a:r>
              <a:rPr lang="en-GB" dirty="0" smtClean="0"/>
              <a:t>  Dug</a:t>
            </a:r>
            <a:r>
              <a:rPr lang="en-GB" baseline="0" dirty="0" smtClean="0"/>
              <a:t> Song – 2000, </a:t>
            </a:r>
            <a:r>
              <a:rPr lang="en-GB" baseline="0" dirty="0" err="1" smtClean="0"/>
              <a:t>dsniff</a:t>
            </a:r>
            <a:endParaRPr lang="en-GB" baseline="0" dirty="0" smtClean="0"/>
          </a:p>
          <a:p>
            <a:r>
              <a:rPr lang="en-GB" baseline="0" dirty="0" smtClean="0"/>
              <a:t>  Rob Graham – 2007, Hamster &amp; Ferret</a:t>
            </a:r>
            <a:endParaRPr lang="en-GB" dirty="0" smtClean="0"/>
          </a:p>
          <a:p>
            <a:r>
              <a:rPr lang="en-GB" dirty="0" smtClean="0"/>
              <a:t>  Eric Butler – 2010, </a:t>
            </a:r>
            <a:r>
              <a:rPr lang="en-GB" dirty="0" err="1" smtClean="0"/>
              <a:t>Firesheep</a:t>
            </a:r>
            <a:endParaRPr lang="en-GB" dirty="0" smtClean="0"/>
          </a:p>
          <a:p>
            <a:r>
              <a:rPr lang="en-GB" dirty="0" smtClean="0"/>
              <a:t>  some</a:t>
            </a:r>
            <a:r>
              <a:rPr lang="en-GB" baseline="0" dirty="0" smtClean="0"/>
              <a:t> of these tools barely work, not been updated for modern </a:t>
            </a:r>
            <a:r>
              <a:rPr lang="en-GB" baseline="0" dirty="0" err="1" smtClean="0"/>
              <a:t>comms</a:t>
            </a:r>
            <a:r>
              <a:rPr lang="en-GB" baseline="0" dirty="0" smtClean="0"/>
              <a:t>, </a:t>
            </a:r>
            <a:r>
              <a:rPr lang="en-GB" baseline="0" dirty="0" err="1" smtClean="0"/>
              <a:t>ssl</a:t>
            </a:r>
            <a:r>
              <a:rPr lang="en-GB" baseline="0" dirty="0" smtClean="0"/>
              <a:t> defeats them</a:t>
            </a:r>
            <a:endParaRPr lang="en-GB" dirty="0" smtClean="0"/>
          </a:p>
          <a:p>
            <a:r>
              <a:rPr lang="en-GB" dirty="0" smtClean="0"/>
              <a:t>We can downgrade/intercept SSL</a:t>
            </a:r>
          </a:p>
          <a:p>
            <a:r>
              <a:rPr lang="en-GB" baseline="0" dirty="0" smtClean="0"/>
              <a:t> Moxie Marlinspike – 2009, </a:t>
            </a:r>
            <a:r>
              <a:rPr lang="en-GB" dirty="0" err="1" smtClean="0"/>
              <a:t>sslstrip</a:t>
            </a:r>
            <a:r>
              <a:rPr lang="en-GB" dirty="0" smtClean="0"/>
              <a:t> &amp; </a:t>
            </a:r>
            <a:r>
              <a:rPr lang="en-GB" dirty="0" err="1" smtClean="0"/>
              <a:t>sslsniff</a:t>
            </a:r>
            <a:r>
              <a:rPr lang="en-GB" dirty="0" smtClean="0"/>
              <a:t>,</a:t>
            </a:r>
            <a:r>
              <a:rPr lang="en-GB" baseline="0" dirty="0" smtClean="0"/>
              <a:t> defeated by HSTS</a:t>
            </a:r>
            <a:endParaRPr lang="en-GB" dirty="0" smtClean="0"/>
          </a:p>
          <a:p>
            <a:pPr marL="0" indent="0" algn="l">
              <a:buNone/>
            </a:pPr>
            <a:endParaRPr lang="en-GB" dirty="0" smtClean="0"/>
          </a:p>
          <a:p>
            <a:pPr marL="0" indent="0" algn="l">
              <a:buNone/>
            </a:pPr>
            <a:r>
              <a:rPr lang="en-GB" dirty="0" smtClean="0"/>
              <a:t>If nearly every layer of our </a:t>
            </a:r>
            <a:r>
              <a:rPr lang="en-GB" dirty="0" err="1" smtClean="0"/>
              <a:t>wifi</a:t>
            </a:r>
            <a:r>
              <a:rPr lang="en-GB" dirty="0" smtClean="0"/>
              <a:t> stack is vulnerable:</a:t>
            </a:r>
          </a:p>
          <a:p>
            <a:pPr marL="0" indent="0" algn="l">
              <a:buNone/>
            </a:pPr>
            <a:r>
              <a:rPr lang="en-GB" dirty="0" smtClean="0"/>
              <a:t>Why can’t we just walk around</a:t>
            </a:r>
          </a:p>
          <a:p>
            <a:pPr marL="0" indent="0" algn="l">
              <a:buNone/>
            </a:pPr>
            <a:r>
              <a:rPr lang="en-GB" dirty="0" smtClean="0"/>
              <a:t>With </a:t>
            </a:r>
            <a:r>
              <a:rPr lang="en-GB" dirty="0" err="1" smtClean="0"/>
              <a:t>creds</a:t>
            </a:r>
            <a:r>
              <a:rPr lang="en-GB" dirty="0" smtClean="0"/>
              <a:t> falling from the sky?</a:t>
            </a:r>
          </a:p>
          <a:p>
            <a:endParaRPr lang="en-GB" dirty="0" smtClean="0"/>
          </a:p>
          <a:p>
            <a:r>
              <a:rPr lang="en-GB" dirty="0" smtClean="0"/>
              <a:t>http://</a:t>
            </a:r>
            <a:r>
              <a:rPr lang="en-GB" dirty="0" err="1" smtClean="0"/>
              <a:t>www.fetchmyflyingmonkeys.com</a:t>
            </a:r>
            <a:r>
              <a:rPr lang="en-GB" dirty="0" smtClean="0"/>
              <a:t>/blog/photo/</a:t>
            </a:r>
            <a:r>
              <a:rPr lang="en-GB" dirty="0" err="1" smtClean="0"/>
              <a:t>thirst.jpg</a:t>
            </a:r>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6</a:t>
            </a:fld>
            <a:endParaRPr lang="en-GB"/>
          </a:p>
        </p:txBody>
      </p:sp>
    </p:spTree>
    <p:extLst>
      <p:ext uri="{BB962C8B-B14F-4D97-AF65-F5344CB8AC3E}">
        <p14:creationId xmlns:p14="http://schemas.microsoft.com/office/powerpoint/2010/main" val="209445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7</a:t>
            </a:fld>
            <a:endParaRPr lang="en-GB"/>
          </a:p>
        </p:txBody>
      </p:sp>
    </p:spTree>
    <p:extLst>
      <p:ext uri="{BB962C8B-B14F-4D97-AF65-F5344CB8AC3E}">
        <p14:creationId xmlns:p14="http://schemas.microsoft.com/office/powerpoint/2010/main" val="3003984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talking </a:t>
            </a:r>
            <a:r>
              <a:rPr lang="en-GB" dirty="0" err="1" smtClean="0"/>
              <a:t>wifi</a:t>
            </a:r>
            <a:r>
              <a:rPr lang="en-GB" dirty="0" smtClean="0"/>
              <a:t> – 802.11a/b/g/n/ac in</a:t>
            </a:r>
            <a:r>
              <a:rPr lang="en-GB" baseline="0" dirty="0" smtClean="0"/>
              <a:t> the 2.4Ghz or 5Ghz range</a:t>
            </a:r>
          </a:p>
          <a:p>
            <a:r>
              <a:rPr lang="en-GB" baseline="0" dirty="0" smtClean="0"/>
              <a:t>Not </a:t>
            </a:r>
            <a:r>
              <a:rPr lang="en-GB" baseline="0" dirty="0" err="1" smtClean="0"/>
              <a:t>bluetooth</a:t>
            </a:r>
            <a:r>
              <a:rPr lang="en-GB" baseline="0" dirty="0" smtClean="0"/>
              <a:t>, </a:t>
            </a:r>
            <a:r>
              <a:rPr lang="en-GB" baseline="0" dirty="0" err="1" smtClean="0"/>
              <a:t>rfid</a:t>
            </a:r>
            <a:r>
              <a:rPr lang="en-GB" baseline="0" dirty="0" smtClean="0"/>
              <a:t>, 3G etc.</a:t>
            </a:r>
          </a:p>
          <a:p>
            <a:r>
              <a:rPr lang="en-GB" dirty="0" smtClean="0"/>
              <a:t>3 types of packets</a:t>
            </a:r>
          </a:p>
          <a:p>
            <a:pPr lvl="1"/>
            <a:r>
              <a:rPr lang="en-GB" dirty="0" smtClean="0"/>
              <a:t>Management – Probes/Beacons</a:t>
            </a:r>
          </a:p>
          <a:p>
            <a:pPr lvl="1"/>
            <a:r>
              <a:rPr lang="en-GB" dirty="0" smtClean="0"/>
              <a:t>Control – RTS/CTS</a:t>
            </a:r>
          </a:p>
          <a:p>
            <a:pPr lvl="1"/>
            <a:r>
              <a:rPr lang="en-GB" dirty="0" smtClean="0"/>
              <a:t>Data – The goods</a:t>
            </a:r>
          </a:p>
          <a:p>
            <a:r>
              <a:rPr lang="en-GB" dirty="0" smtClean="0"/>
              <a:t>We’re looking</a:t>
            </a:r>
            <a:r>
              <a:rPr lang="en-GB" baseline="0" dirty="0" smtClean="0"/>
              <a:t> at management</a:t>
            </a:r>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8</a:t>
            </a:fld>
            <a:endParaRPr lang="en-GB"/>
          </a:p>
        </p:txBody>
      </p:sp>
    </p:spTree>
    <p:extLst>
      <p:ext uri="{BB962C8B-B14F-4D97-AF65-F5344CB8AC3E}">
        <p14:creationId xmlns:p14="http://schemas.microsoft.com/office/powerpoint/2010/main" val="2998362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We’ve ignored</a:t>
            </a:r>
            <a:r>
              <a:rPr lang="en-US" baseline="0" dirty="0" smtClean="0"/>
              <a:t> the authentication exchange</a:t>
            </a:r>
          </a:p>
          <a:p>
            <a:pPr algn="l"/>
            <a:r>
              <a:rPr lang="en-US" baseline="0" dirty="0" smtClean="0"/>
              <a:t>Important to note that this and the previous step are decoupled and the probe is repeated</a:t>
            </a:r>
          </a:p>
          <a:p>
            <a:pPr algn="l"/>
            <a:r>
              <a:rPr lang="en-US" baseline="0" dirty="0" smtClean="0"/>
              <a:t>If you click “save” or “remember” it gets added to your PNL</a:t>
            </a:r>
            <a:endParaRPr lang="en-US" dirty="0" smtClean="0"/>
          </a:p>
          <a:p>
            <a:pPr algn="l"/>
            <a:endParaRPr lang="en-US" dirty="0" smtClean="0"/>
          </a:p>
          <a:p>
            <a:pPr algn="l"/>
            <a:r>
              <a:rPr lang="en-US" dirty="0" smtClean="0"/>
              <a:t>Client sends probe</a:t>
            </a:r>
          </a:p>
          <a:p>
            <a:pPr algn="l"/>
            <a:r>
              <a:rPr lang="en-US" dirty="0" smtClean="0"/>
              <a:t>Station responds to probe</a:t>
            </a:r>
          </a:p>
          <a:p>
            <a:pPr algn="l"/>
            <a:r>
              <a:rPr lang="en-US" dirty="0" smtClean="0"/>
              <a:t>Client sends authentication request</a:t>
            </a:r>
          </a:p>
          <a:p>
            <a:pPr lvl="1" indent="-342900" algn="l"/>
            <a:r>
              <a:rPr lang="en-US" dirty="0" smtClean="0"/>
              <a:t>A formality, nobody uses shared key networks, all open</a:t>
            </a:r>
          </a:p>
          <a:p>
            <a:pPr lvl="1" indent="-342900" algn="l"/>
            <a:r>
              <a:rPr lang="en-US" dirty="0" smtClean="0"/>
              <a:t>SSID sent in the clear, even if hidden</a:t>
            </a:r>
          </a:p>
          <a:p>
            <a:pPr algn="l"/>
            <a:r>
              <a:rPr lang="en-US" dirty="0" smtClean="0"/>
              <a:t>AP acknowledges authentication</a:t>
            </a:r>
          </a:p>
          <a:p>
            <a:pPr algn="l"/>
            <a:r>
              <a:rPr lang="en-US" dirty="0" smtClean="0"/>
              <a:t>Client sends association request</a:t>
            </a:r>
          </a:p>
          <a:p>
            <a:pPr marL="857250" lvl="1" indent="-457200" algn="l"/>
            <a:r>
              <a:rPr lang="en-US" dirty="0" smtClean="0"/>
              <a:t>Contains capabilities e.g. rates</a:t>
            </a:r>
          </a:p>
          <a:p>
            <a:pPr algn="l"/>
            <a:r>
              <a:rPr lang="en-US" dirty="0" smtClean="0"/>
              <a:t>AP sends association response</a:t>
            </a:r>
          </a:p>
          <a:p>
            <a:pPr marL="0" indent="0" algn="l">
              <a:buNone/>
            </a:pPr>
            <a:r>
              <a:rPr lang="en-US" b="0" i="1" dirty="0" smtClean="0"/>
              <a:t>Management Packets</a:t>
            </a:r>
          </a:p>
          <a:p>
            <a:pPr marL="0" indent="0" algn="l">
              <a:buNone/>
            </a:pPr>
            <a:r>
              <a:rPr lang="en-US" b="0" i="1" dirty="0" smtClean="0"/>
              <a:t>Unauthenticated in Open Network</a:t>
            </a:r>
          </a:p>
          <a:p>
            <a:pPr algn="l"/>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10</a:t>
            </a:fld>
            <a:endParaRPr lang="en-GB"/>
          </a:p>
        </p:txBody>
      </p:sp>
    </p:spTree>
    <p:extLst>
      <p:ext uri="{BB962C8B-B14F-4D97-AF65-F5344CB8AC3E}">
        <p14:creationId xmlns:p14="http://schemas.microsoft.com/office/powerpoint/2010/main" val="415655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Device will probe for remembered nets (preferred network list [PNL]), even when not near them</a:t>
            </a:r>
          </a:p>
          <a:p>
            <a:r>
              <a:rPr lang="en-GB" dirty="0" smtClean="0"/>
              <a:t>We just respond as the normal network would</a:t>
            </a:r>
          </a:p>
          <a:p>
            <a:pPr lvl="1"/>
            <a:r>
              <a:rPr lang="en-GB" dirty="0" smtClean="0"/>
              <a:t>Hey “home network” you there?</a:t>
            </a:r>
          </a:p>
          <a:p>
            <a:pPr lvl="1"/>
            <a:r>
              <a:rPr lang="en-GB" dirty="0" smtClean="0"/>
              <a:t>Uh, sure, I’m “home network”</a:t>
            </a:r>
          </a:p>
          <a:p>
            <a:r>
              <a:rPr lang="en-GB" dirty="0" smtClean="0"/>
              <a:t>First presented in 2004 by Dino </a:t>
            </a:r>
            <a:r>
              <a:rPr lang="en-GB" dirty="0" err="1" smtClean="0"/>
              <a:t>dai</a:t>
            </a:r>
            <a:r>
              <a:rPr lang="en-GB" dirty="0" smtClean="0"/>
              <a:t> </a:t>
            </a:r>
            <a:r>
              <a:rPr lang="en-GB" dirty="0" err="1" smtClean="0"/>
              <a:t>Zovi</a:t>
            </a:r>
            <a:r>
              <a:rPr lang="en-GB" dirty="0" smtClean="0"/>
              <a:t> &amp; Shane Macaulay </a:t>
            </a:r>
          </a:p>
          <a:p>
            <a:r>
              <a:rPr lang="en-GB" dirty="0" smtClean="0"/>
              <a:t>Modern implementations:</a:t>
            </a:r>
          </a:p>
          <a:p>
            <a:pPr lvl="1"/>
            <a:r>
              <a:rPr lang="en-GB" dirty="0" smtClean="0"/>
              <a:t>airbase-</a:t>
            </a:r>
            <a:r>
              <a:rPr lang="en-GB" dirty="0" err="1" smtClean="0"/>
              <a:t>ng</a:t>
            </a:r>
            <a:r>
              <a:rPr lang="en-GB" dirty="0" smtClean="0"/>
              <a:t> by Thomas </a:t>
            </a:r>
            <a:r>
              <a:rPr lang="en-GB" dirty="0" err="1" smtClean="0"/>
              <a:t>d'Otreppe</a:t>
            </a:r>
            <a:endParaRPr lang="en-GB" dirty="0" smtClean="0"/>
          </a:p>
          <a:p>
            <a:pPr lvl="2"/>
            <a:r>
              <a:rPr lang="en-GB" dirty="0" smtClean="0"/>
              <a:t>Software only, no master mode needed</a:t>
            </a:r>
          </a:p>
          <a:p>
            <a:pPr lvl="1"/>
            <a:r>
              <a:rPr lang="en-GB" dirty="0" smtClean="0"/>
              <a:t>hostapd-1.0-karma by Robin Wood (</a:t>
            </a:r>
            <a:r>
              <a:rPr lang="en-GB" dirty="0" err="1" smtClean="0"/>
              <a:t>digininja</a:t>
            </a:r>
            <a:r>
              <a:rPr lang="en-GB" dirty="0" smtClean="0"/>
              <a:t>)</a:t>
            </a:r>
          </a:p>
          <a:p>
            <a:pPr lvl="2"/>
            <a:r>
              <a:rPr lang="en-GB" dirty="0" smtClean="0"/>
              <a:t>Used on the Hak5 pineapple</a:t>
            </a:r>
          </a:p>
          <a:p>
            <a:endParaRPr lang="en-GB" dirty="0" smtClean="0"/>
          </a:p>
          <a:p>
            <a:r>
              <a:rPr lang="en-GB" dirty="0" smtClean="0"/>
              <a:t>Networks/ESSIDs can have multiple APs (e.g. corporate nets)</a:t>
            </a:r>
          </a:p>
          <a:p>
            <a:pPr lvl="1"/>
            <a:r>
              <a:rPr lang="en-GB" dirty="0" smtClean="0"/>
              <a:t>BSSID doesn’t have to match</a:t>
            </a:r>
          </a:p>
          <a:p>
            <a:pPr lvl="1"/>
            <a:r>
              <a:rPr lang="en-GB" dirty="0" smtClean="0"/>
              <a:t>Devices need to switch APs as they move</a:t>
            </a:r>
          </a:p>
          <a:p>
            <a:r>
              <a:rPr lang="en-GB" dirty="0" smtClean="0"/>
              <a:t>Anti-spoofing done at higher level</a:t>
            </a:r>
          </a:p>
          <a:p>
            <a:pPr lvl="1"/>
            <a:r>
              <a:rPr lang="en-GB" dirty="0" smtClean="0"/>
              <a:t>WEP &amp; WPA/2 PSK</a:t>
            </a:r>
          </a:p>
          <a:p>
            <a:pPr lvl="2"/>
            <a:r>
              <a:rPr lang="en-GB" dirty="0" smtClean="0"/>
              <a:t>AP &amp; STA prove they know the key to each other)</a:t>
            </a:r>
          </a:p>
          <a:p>
            <a:pPr lvl="1"/>
            <a:r>
              <a:rPr lang="en-GB" dirty="0" smtClean="0"/>
              <a:t>EAPs</a:t>
            </a:r>
          </a:p>
          <a:p>
            <a:pPr lvl="2"/>
            <a:r>
              <a:rPr lang="en-GB" dirty="0" smtClean="0"/>
              <a:t>other proof, like TLS validation</a:t>
            </a:r>
          </a:p>
          <a:p>
            <a:r>
              <a:rPr lang="en-GB" dirty="0" smtClean="0"/>
              <a:t>Devices probe directly for networks on their PNL</a:t>
            </a:r>
          </a:p>
          <a:p>
            <a:pPr lvl="1"/>
            <a:r>
              <a:rPr lang="en-GB" dirty="0" smtClean="0"/>
              <a:t>We built snoopy off of this single flaw</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12</a:t>
            </a:fld>
            <a:endParaRPr lang="en-GB"/>
          </a:p>
        </p:txBody>
      </p:sp>
    </p:spTree>
    <p:extLst>
      <p:ext uri="{BB962C8B-B14F-4D97-AF65-F5344CB8AC3E}">
        <p14:creationId xmlns:p14="http://schemas.microsoft.com/office/powerpoint/2010/main" val="260519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iOS</a:t>
            </a:r>
            <a:r>
              <a:rPr lang="en-GB" dirty="0" smtClean="0"/>
              <a:t> devices significantly reduced the amount they probe since </a:t>
            </a:r>
            <a:r>
              <a:rPr lang="en-GB" dirty="0" err="1" smtClean="0"/>
              <a:t>iOS</a:t>
            </a:r>
            <a:r>
              <a:rPr lang="en-GB" dirty="0" smtClean="0"/>
              <a:t> 7</a:t>
            </a:r>
          </a:p>
          <a:p>
            <a:r>
              <a:rPr lang="en-GB" dirty="0" smtClean="0"/>
              <a:t>Android devices only connected when you explicitly joined the network</a:t>
            </a:r>
          </a:p>
          <a:p>
            <a:pPr lvl="1"/>
            <a:r>
              <a:rPr lang="en-GB" dirty="0" smtClean="0"/>
              <a:t>Didn’t show up in the available network list in modern android</a:t>
            </a:r>
          </a:p>
          <a:p>
            <a:r>
              <a:rPr lang="en-GB" dirty="0" smtClean="0"/>
              <a:t>Same for Linux (shared </a:t>
            </a:r>
            <a:r>
              <a:rPr lang="en-GB" dirty="0" err="1" smtClean="0"/>
              <a:t>wpa_supplicant</a:t>
            </a:r>
            <a:r>
              <a:rPr lang="en-GB" dirty="0" smtClean="0"/>
              <a:t> code)</a:t>
            </a:r>
          </a:p>
          <a:p>
            <a:r>
              <a:rPr lang="en-GB" dirty="0" smtClean="0"/>
              <a:t>Windows devices varied greatly across versions</a:t>
            </a:r>
          </a:p>
          <a:p>
            <a:r>
              <a:rPr lang="en-GB" dirty="0" smtClean="0"/>
              <a:t>Only Macs (OSX) seemed to auto-connect to any of these networks!</a:t>
            </a:r>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13</a:t>
            </a:fld>
            <a:endParaRPr lang="en-GB"/>
          </a:p>
        </p:txBody>
      </p:sp>
    </p:spTree>
    <p:extLst>
      <p:ext uri="{BB962C8B-B14F-4D97-AF65-F5344CB8AC3E}">
        <p14:creationId xmlns:p14="http://schemas.microsoft.com/office/powerpoint/2010/main" val="334016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Turns out our AP needs to respond to the broadcast probe as well as the directed probe</a:t>
            </a:r>
          </a:p>
          <a:p>
            <a:r>
              <a:rPr lang="en-GB" dirty="0" smtClean="0"/>
              <a:t>It also turns out we can send multiple probe responses for different networks (ESSID) from the same BSSID</a:t>
            </a:r>
          </a:p>
          <a:p>
            <a:r>
              <a:rPr lang="en-GB" dirty="0" smtClean="0"/>
              <a:t>Process</a:t>
            </a:r>
          </a:p>
          <a:p>
            <a:pPr lvl="1"/>
            <a:r>
              <a:rPr lang="en-GB" dirty="0" smtClean="0"/>
              <a:t>Watch for directed probes</a:t>
            </a:r>
          </a:p>
          <a:p>
            <a:pPr lvl="1"/>
            <a:r>
              <a:rPr lang="en-GB" dirty="0" smtClean="0"/>
              <a:t>Build per-MAC view of PNL</a:t>
            </a:r>
          </a:p>
          <a:p>
            <a:pPr lvl="1"/>
            <a:r>
              <a:rPr lang="en-GB" dirty="0" smtClean="0"/>
              <a:t>Respond to a broadcast probe with directed responses for each network in PNL</a:t>
            </a:r>
          </a:p>
          <a:p>
            <a:r>
              <a:rPr lang="en-GB" dirty="0" smtClean="0"/>
              <a:t>This increases our karma attack significantly!</a:t>
            </a:r>
          </a:p>
          <a:p>
            <a:r>
              <a:rPr lang="en-GB" dirty="0" smtClean="0"/>
              <a:t>Implemented in our </a:t>
            </a:r>
            <a:r>
              <a:rPr lang="en-GB" dirty="0" err="1" smtClean="0"/>
              <a:t>hostapd</a:t>
            </a:r>
            <a:r>
              <a:rPr lang="en-GB" dirty="0" smtClean="0"/>
              <a:t> mod included in MANA</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1EB68AE3-3A10-DA4E-92C5-81924CD2467A}" type="slidenum">
              <a:rPr lang="en-GB" smtClean="0"/>
              <a:t>14</a:t>
            </a:fld>
            <a:endParaRPr lang="en-GB"/>
          </a:p>
        </p:txBody>
      </p:sp>
    </p:spTree>
    <p:extLst>
      <p:ext uri="{BB962C8B-B14F-4D97-AF65-F5344CB8AC3E}">
        <p14:creationId xmlns:p14="http://schemas.microsoft.com/office/powerpoint/2010/main" val="234954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mana-slid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0" y="-22085"/>
            <a:ext cx="7772400" cy="706781"/>
          </a:xfrm>
        </p:spPr>
        <p:txBody>
          <a:bodyPr/>
          <a:lstStyle>
            <a:lvl1pPr algn="l">
              <a:defRPr>
                <a:solidFill>
                  <a:schemeClr val="bg1"/>
                </a:solidFill>
                <a:effectLst/>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3284259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379DA-5592-E043-A3C1-1A9E997445B2}" type="datetimeFigureOut">
              <a:rPr lang="en-US" smtClean="0"/>
              <a:t>23/03/15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2506721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3694936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409327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3011252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mana-slide.png"/>
          <p:cNvPicPr>
            <a:picLocks noChangeAspect="1"/>
          </p:cNvPicPr>
          <p:nvPr userDrawn="1"/>
        </p:nvPicPr>
        <p:blipFill>
          <a:blip r:embed="rId2">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2466426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3A379DA-5592-E043-A3C1-1A9E997445B2}" type="datetimeFigureOut">
              <a:rPr lang="en-US" smtClean="0"/>
              <a:t>23/03/15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391359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3A379DA-5592-E043-A3C1-1A9E997445B2}" type="datetimeFigureOut">
              <a:rPr lang="en-US" smtClean="0"/>
              <a:t>23/03/15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1616490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3A379DA-5592-E043-A3C1-1A9E997445B2}" type="datetimeFigureOut">
              <a:rPr lang="en-US" smtClean="0"/>
              <a:t>23/03/15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160221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3A379DA-5592-E043-A3C1-1A9E997445B2}" type="datetimeFigureOut">
              <a:rPr lang="en-US" smtClean="0"/>
              <a:t>23/03/15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3069644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A379DA-5592-E043-A3C1-1A9E997445B2}" type="datetimeFigureOut">
              <a:rPr lang="en-US" smtClean="0"/>
              <a:t>23/03/15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278282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A379DA-5592-E043-A3C1-1A9E997445B2}" type="datetimeFigureOut">
              <a:rPr lang="en-US" smtClean="0"/>
              <a:t>23/03/15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C0EE34A-BB3F-6448-8792-6CDA811AF92B}" type="slidenum">
              <a:rPr lang="en-GB" smtClean="0"/>
              <a:t>‹#›</a:t>
            </a:fld>
            <a:endParaRPr lang="en-GB"/>
          </a:p>
        </p:txBody>
      </p:sp>
    </p:spTree>
    <p:extLst>
      <p:ext uri="{BB962C8B-B14F-4D97-AF65-F5344CB8AC3E}">
        <p14:creationId xmlns:p14="http://schemas.microsoft.com/office/powerpoint/2010/main" val="296494848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mana-slide.png"/>
          <p:cNvPicPr>
            <a:picLocks noChangeAspect="1"/>
          </p:cNvPicPr>
          <p:nvPr userDrawn="1"/>
        </p:nvPicPr>
        <p:blipFill>
          <a:blip r:embed="rId14">
            <a:lum bright="70000" contrast="-70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379DA-5592-E043-A3C1-1A9E997445B2}" type="datetimeFigureOut">
              <a:rPr lang="en-US" smtClean="0"/>
              <a:t>23/03/15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E34A-BB3F-6448-8792-6CDA811AF92B}" type="slidenum">
              <a:rPr lang="en-GB" smtClean="0"/>
              <a:t>‹#›</a:t>
            </a:fld>
            <a:endParaRPr lang="en-GB"/>
          </a:p>
        </p:txBody>
      </p:sp>
      <p:pic>
        <p:nvPicPr>
          <p:cNvPr id="9" name="Picture 8" descr="logo-transparent-small.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26291" y="6126164"/>
            <a:ext cx="844818" cy="706048"/>
          </a:xfrm>
          <a:prstGeom prst="rect">
            <a:avLst/>
          </a:prstGeom>
        </p:spPr>
      </p:pic>
      <p:pic>
        <p:nvPicPr>
          <p:cNvPr id="7" name="Picture 6" descr="bh-asia-facebook-profile.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7374" y="6188795"/>
            <a:ext cx="669205" cy="669205"/>
          </a:xfrm>
          <a:prstGeom prst="rect">
            <a:avLst/>
          </a:prstGeom>
        </p:spPr>
      </p:pic>
    </p:spTree>
    <p:extLst>
      <p:ext uri="{BB962C8B-B14F-4D97-AF65-F5344CB8AC3E}">
        <p14:creationId xmlns:p14="http://schemas.microsoft.com/office/powerpoint/2010/main" val="3316490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457200" rtl="0" eaLnBrk="1" latinLnBrk="0" hangingPunct="1">
        <a:spcBef>
          <a:spcPct val="0"/>
        </a:spcBef>
        <a:buNone/>
        <a:defRPr sz="4400" kern="1200">
          <a:solidFill>
            <a:schemeClr val="tx1"/>
          </a:solidFill>
          <a:effectLst>
            <a:glow rad="127000">
              <a:schemeClr val="bg1">
                <a:alpha val="75000"/>
              </a:schemeClr>
            </a:glow>
          </a:effectLst>
          <a:latin typeface="Gill Sans"/>
          <a:ea typeface="+mj-ea"/>
          <a:cs typeface="Gill Sans"/>
        </a:defRPr>
      </a:lvl1pPr>
    </p:titleStyle>
    <p:bodyStyle>
      <a:lvl1pPr marL="342900" indent="-342900" algn="l" defTabSz="457200" rtl="0" eaLnBrk="1" latinLnBrk="0" hangingPunct="1">
        <a:spcBef>
          <a:spcPct val="20000"/>
        </a:spcBef>
        <a:buFont typeface="Arial"/>
        <a:buChar char="•"/>
        <a:defRPr sz="3200" kern="1200">
          <a:solidFill>
            <a:schemeClr val="tx1"/>
          </a:solidFill>
          <a:effectLst>
            <a:glow rad="152400">
              <a:schemeClr val="bg1">
                <a:alpha val="90000"/>
              </a:schemeClr>
            </a:glow>
          </a:effectLst>
          <a:latin typeface="Gill Sans"/>
          <a:ea typeface="+mn-ea"/>
          <a:cs typeface="Gill Sans"/>
        </a:defRPr>
      </a:lvl1pPr>
      <a:lvl2pPr marL="742950" indent="-285750" algn="l" defTabSz="457200" rtl="0" eaLnBrk="1" latinLnBrk="0" hangingPunct="1">
        <a:spcBef>
          <a:spcPct val="20000"/>
        </a:spcBef>
        <a:buFont typeface="Arial"/>
        <a:buChar char="–"/>
        <a:defRPr sz="2800" kern="1200">
          <a:solidFill>
            <a:schemeClr val="tx1"/>
          </a:solidFill>
          <a:effectLst>
            <a:glow rad="152400">
              <a:schemeClr val="bg1">
                <a:alpha val="90000"/>
              </a:schemeClr>
            </a:glow>
          </a:effectLst>
          <a:latin typeface="Gill Sans"/>
          <a:ea typeface="+mn-ea"/>
          <a:cs typeface="Gill Sans"/>
        </a:defRPr>
      </a:lvl2pPr>
      <a:lvl3pPr marL="1143000" indent="-228600" algn="l" defTabSz="457200" rtl="0" eaLnBrk="1" latinLnBrk="0" hangingPunct="1">
        <a:spcBef>
          <a:spcPct val="20000"/>
        </a:spcBef>
        <a:buFont typeface="Arial"/>
        <a:buChar char="•"/>
        <a:defRPr sz="2400" kern="1200">
          <a:solidFill>
            <a:schemeClr val="tx1"/>
          </a:solidFill>
          <a:effectLst>
            <a:glow rad="152400">
              <a:schemeClr val="bg1">
                <a:alpha val="90000"/>
              </a:schemeClr>
            </a:glow>
          </a:effectLst>
          <a:latin typeface="Gill Sans"/>
          <a:ea typeface="+mn-ea"/>
          <a:cs typeface="Gill Sans"/>
        </a:defRPr>
      </a:lvl3pPr>
      <a:lvl4pPr marL="1600200" indent="-228600" algn="l" defTabSz="457200" rtl="0" eaLnBrk="1" latinLnBrk="0" hangingPunct="1">
        <a:spcBef>
          <a:spcPct val="20000"/>
        </a:spcBef>
        <a:buFont typeface="Arial"/>
        <a:buChar char="–"/>
        <a:defRPr sz="2000" kern="1200">
          <a:solidFill>
            <a:schemeClr val="tx1"/>
          </a:solidFill>
          <a:effectLst>
            <a:glow rad="152400">
              <a:schemeClr val="bg1">
                <a:alpha val="90000"/>
              </a:schemeClr>
            </a:glow>
          </a:effectLst>
          <a:latin typeface="Gill Sans"/>
          <a:ea typeface="+mn-ea"/>
          <a:cs typeface="Gill Sans"/>
        </a:defRPr>
      </a:lvl4pPr>
      <a:lvl5pPr marL="2057400" indent="-228600" algn="l" defTabSz="457200" rtl="0" eaLnBrk="1" latinLnBrk="0" hangingPunct="1">
        <a:spcBef>
          <a:spcPct val="20000"/>
        </a:spcBef>
        <a:buFont typeface="Arial"/>
        <a:buChar char="»"/>
        <a:defRPr sz="2000" kern="1200">
          <a:solidFill>
            <a:schemeClr val="tx1"/>
          </a:solidFill>
          <a:effectLst>
            <a:glow rad="152400">
              <a:schemeClr val="bg1">
                <a:alpha val="90000"/>
              </a:schemeClr>
            </a:glow>
          </a:effectLst>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microsoft.com/office/2007/relationships/hdphoto" Target="../media/hdphoto1.wdp"/><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a:xfrm>
            <a:off x="0" y="4618296"/>
            <a:ext cx="7331972" cy="1752600"/>
          </a:xfrm>
        </p:spPr>
        <p:txBody>
          <a:bodyPr/>
          <a:lstStyle/>
          <a:p>
            <a:pPr algn="l"/>
            <a:r>
              <a:rPr lang="en-GB" dirty="0" smtClean="0">
                <a:solidFill>
                  <a:schemeClr val="bg1"/>
                </a:solidFill>
                <a:effectLst/>
              </a:rPr>
              <a:t>Manna From Heaven</a:t>
            </a:r>
          </a:p>
          <a:p>
            <a:pPr algn="l"/>
            <a:r>
              <a:rPr lang="en-GB" dirty="0" smtClean="0">
                <a:solidFill>
                  <a:schemeClr val="bg1"/>
                </a:solidFill>
                <a:effectLst/>
              </a:rPr>
              <a:t>Improving the state of rogue AP attacks</a:t>
            </a:r>
            <a:endParaRPr lang="en-GB" dirty="0">
              <a:solidFill>
                <a:schemeClr val="bg1"/>
              </a:solidFill>
              <a:effectLst/>
            </a:endParaRPr>
          </a:p>
        </p:txBody>
      </p:sp>
    </p:spTree>
    <p:extLst>
      <p:ext uri="{BB962C8B-B14F-4D97-AF65-F5344CB8AC3E}">
        <p14:creationId xmlns:p14="http://schemas.microsoft.com/office/powerpoint/2010/main" val="218767287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Simple Association</a:t>
            </a:r>
            <a:endParaRPr lang="en-GB" dirty="0"/>
          </a:p>
        </p:txBody>
      </p:sp>
      <p:pic>
        <p:nvPicPr>
          <p:cNvPr id="4" name="Picture 3" descr="simple-asso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385" y="1590832"/>
            <a:ext cx="4491228" cy="4624499"/>
          </a:xfrm>
          <a:prstGeom prst="rect">
            <a:avLst/>
          </a:prstGeom>
        </p:spPr>
      </p:pic>
      <p:pic>
        <p:nvPicPr>
          <p:cNvPr id="5" name="Picture 4" descr="simple-asso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3510" y="1417638"/>
            <a:ext cx="4491228" cy="4624499"/>
          </a:xfrm>
          <a:prstGeom prst="rect">
            <a:avLst/>
          </a:prstGeom>
        </p:spPr>
      </p:pic>
    </p:spTree>
    <p:extLst>
      <p:ext uri="{BB962C8B-B14F-4D97-AF65-F5344CB8AC3E}">
        <p14:creationId xmlns:p14="http://schemas.microsoft.com/office/powerpoint/2010/main" val="80594753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KARMA Attacks</a:t>
            </a:r>
            <a:endParaRPr lang="en-GB" dirty="0"/>
          </a:p>
        </p:txBody>
      </p:sp>
      <p:pic>
        <p:nvPicPr>
          <p:cNvPr id="4" name="Picture 3"/>
          <p:cNvPicPr>
            <a:picLocks noChangeAspect="1"/>
          </p:cNvPicPr>
          <p:nvPr/>
        </p:nvPicPr>
        <p:blipFill rotWithShape="1">
          <a:blip r:embed="rId2"/>
          <a:srcRect l="53333" t="21159"/>
          <a:stretch/>
        </p:blipFill>
        <p:spPr>
          <a:xfrm>
            <a:off x="5207000" y="1752599"/>
            <a:ext cx="2971800" cy="38491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rotWithShape="1">
          <a:blip r:embed="rId3"/>
          <a:srcRect l="18919" t="27600"/>
          <a:stretch/>
        </p:blipFill>
        <p:spPr>
          <a:xfrm>
            <a:off x="1054100" y="2052638"/>
            <a:ext cx="2755900" cy="36949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3210590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KARMA Works</a:t>
            </a:r>
            <a:endParaRPr lang="en-GB" dirty="0"/>
          </a:p>
        </p:txBody>
      </p:sp>
      <p:pic>
        <p:nvPicPr>
          <p:cNvPr id="5" name="Picture 4"/>
          <p:cNvPicPr>
            <a:picLocks noChangeAspect="1"/>
          </p:cNvPicPr>
          <p:nvPr/>
        </p:nvPicPr>
        <p:blipFill>
          <a:blip r:embed="rId3"/>
          <a:stretch>
            <a:fillRect/>
          </a:stretch>
        </p:blipFill>
        <p:spPr>
          <a:xfrm>
            <a:off x="2730500" y="1727199"/>
            <a:ext cx="3670300" cy="48984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Picture 5"/>
          <p:cNvPicPr>
            <a:picLocks noChangeAspect="1"/>
          </p:cNvPicPr>
          <p:nvPr/>
        </p:nvPicPr>
        <p:blipFill rotWithShape="1">
          <a:blip r:embed="rId4"/>
          <a:srcRect l="12223" t="6420" r="48750"/>
          <a:stretch/>
        </p:blipFill>
        <p:spPr>
          <a:xfrm>
            <a:off x="0" y="1032762"/>
            <a:ext cx="3568700" cy="4813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5"/>
          <a:stretch>
            <a:fillRect/>
          </a:stretch>
        </p:blipFill>
        <p:spPr>
          <a:xfrm>
            <a:off x="5501945" y="1417638"/>
            <a:ext cx="3184855" cy="3911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5834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 so well anymore</a:t>
            </a:r>
            <a:endParaRPr lang="en-GB" dirty="0"/>
          </a:p>
        </p:txBody>
      </p:sp>
      <p:pic>
        <p:nvPicPr>
          <p:cNvPr id="4" name="Picture 3"/>
          <p:cNvPicPr>
            <a:picLocks noChangeAspect="1"/>
          </p:cNvPicPr>
          <p:nvPr/>
        </p:nvPicPr>
        <p:blipFill>
          <a:blip r:embed="rId3"/>
          <a:stretch>
            <a:fillRect/>
          </a:stretch>
        </p:blipFill>
        <p:spPr>
          <a:xfrm>
            <a:off x="1943100" y="1989138"/>
            <a:ext cx="4895303" cy="4221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46691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smtClean="0"/>
              <a:t>Build PNL &amp; Respond to Broadcasts</a:t>
            </a:r>
            <a:endParaRPr lang="en-GB" dirty="0"/>
          </a:p>
        </p:txBody>
      </p:sp>
    </p:spTree>
    <p:extLst>
      <p:ext uri="{BB962C8B-B14F-4D97-AF65-F5344CB8AC3E}">
        <p14:creationId xmlns:p14="http://schemas.microsoft.com/office/powerpoint/2010/main" val="28096437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Disclaimer</a:t>
            </a:r>
            <a:endParaRPr lang="en-GB" dirty="0"/>
          </a:p>
        </p:txBody>
      </p:sp>
      <p:pic>
        <p:nvPicPr>
          <p:cNvPr id="4" name="Picture 3"/>
          <p:cNvPicPr>
            <a:picLocks noChangeAspect="1"/>
          </p:cNvPicPr>
          <p:nvPr/>
        </p:nvPicPr>
        <p:blipFill>
          <a:blip r:embed="rId2"/>
          <a:stretch>
            <a:fillRect/>
          </a:stretch>
        </p:blipFill>
        <p:spPr>
          <a:xfrm>
            <a:off x="1826380" y="1629318"/>
            <a:ext cx="5196364" cy="47156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264421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 Probes</a:t>
            </a:r>
            <a:endParaRPr lang="en-GB" dirty="0"/>
          </a:p>
        </p:txBody>
      </p:sp>
      <p:pic>
        <p:nvPicPr>
          <p:cNvPr id="3" name="Picture 2"/>
          <p:cNvPicPr>
            <a:picLocks noChangeAspect="1"/>
          </p:cNvPicPr>
          <p:nvPr/>
        </p:nvPicPr>
        <p:blipFill>
          <a:blip r:embed="rId3"/>
          <a:stretch>
            <a:fillRect/>
          </a:stretch>
        </p:blipFill>
        <p:spPr>
          <a:xfrm>
            <a:off x="792100" y="1870388"/>
            <a:ext cx="7330184" cy="33831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465289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smtClean="0"/>
              <a:t>Hidden Networks &amp; Loud Mode</a:t>
            </a:r>
            <a:endParaRPr lang="en-GB" dirty="0"/>
          </a:p>
        </p:txBody>
      </p:sp>
    </p:spTree>
    <p:extLst>
      <p:ext uri="{BB962C8B-B14F-4D97-AF65-F5344CB8AC3E}">
        <p14:creationId xmlns:p14="http://schemas.microsoft.com/office/powerpoint/2010/main" val="131100346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Secure Networks</a:t>
            </a:r>
            <a:endParaRPr lang="en-GB" dirty="0"/>
          </a:p>
        </p:txBody>
      </p:sp>
      <p:pic>
        <p:nvPicPr>
          <p:cNvPr id="4" name="Picture 3"/>
          <p:cNvPicPr>
            <a:picLocks noChangeAspect="1"/>
          </p:cNvPicPr>
          <p:nvPr/>
        </p:nvPicPr>
        <p:blipFill>
          <a:blip r:embed="rId3"/>
          <a:stretch>
            <a:fillRect/>
          </a:stretch>
        </p:blipFill>
        <p:spPr>
          <a:xfrm>
            <a:off x="2705100" y="1924050"/>
            <a:ext cx="3521759" cy="3848100"/>
          </a:xfrm>
          <a:prstGeom prst="rect">
            <a:avLst/>
          </a:prstGeom>
        </p:spPr>
      </p:pic>
    </p:spTree>
    <p:extLst>
      <p:ext uri="{BB962C8B-B14F-4D97-AF65-F5344CB8AC3E}">
        <p14:creationId xmlns:p14="http://schemas.microsoft.com/office/powerpoint/2010/main" val="20202668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2085"/>
            <a:ext cx="7772400" cy="1050785"/>
          </a:xfrm>
        </p:spPr>
        <p:txBody>
          <a:bodyPr>
            <a:normAutofit/>
          </a:bodyPr>
          <a:lstStyle/>
          <a:p>
            <a:r>
              <a:rPr lang="en-GB" dirty="0" smtClean="0"/>
              <a:t>Auto Crack ‘n Add</a:t>
            </a:r>
            <a:endParaRPr lang="en-GB" dirty="0"/>
          </a:p>
        </p:txBody>
      </p:sp>
      <p:sp>
        <p:nvSpPr>
          <p:cNvPr id="5" name="Subtitle 4"/>
          <p:cNvSpPr>
            <a:spLocks noGrp="1"/>
          </p:cNvSpPr>
          <p:nvPr>
            <p:ph type="subTitle" idx="1"/>
          </p:nvPr>
        </p:nvSpPr>
        <p:spPr/>
        <p:txBody>
          <a:bodyPr/>
          <a:lstStyle/>
          <a:p>
            <a:endParaRPr lang="en-GB"/>
          </a:p>
        </p:txBody>
      </p:sp>
    </p:spTree>
    <p:extLst>
      <p:ext uri="{BB962C8B-B14F-4D97-AF65-F5344CB8AC3E}">
        <p14:creationId xmlns:p14="http://schemas.microsoft.com/office/powerpoint/2010/main" val="32059740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Turn your </a:t>
            </a:r>
            <a:r>
              <a:rPr lang="en-GB" dirty="0" err="1" smtClean="0"/>
              <a:t>wifi</a:t>
            </a:r>
            <a:r>
              <a:rPr lang="en-GB" dirty="0" smtClean="0"/>
              <a:t> off!</a:t>
            </a:r>
            <a:endParaRPr lang="en-GB" dirty="0"/>
          </a:p>
        </p:txBody>
      </p:sp>
      <p:sp>
        <p:nvSpPr>
          <p:cNvPr id="3" name="Content Placeholder 2"/>
          <p:cNvSpPr>
            <a:spLocks noGrp="1"/>
          </p:cNvSpPr>
          <p:nvPr>
            <p:ph idx="1"/>
          </p:nvPr>
        </p:nvSpPr>
        <p:spPr/>
        <p:txBody>
          <a:bodyPr/>
          <a:lstStyle/>
          <a:p>
            <a:pPr marL="0" indent="0">
              <a:buNone/>
            </a:pPr>
            <a:r>
              <a:rPr lang="en-GB" dirty="0" smtClean="0"/>
              <a:t>Our intention is to demonstrate our research findings, not to cause any damage. We have taken precautions, but some danger is inherent to such live demos. Please turn off your </a:t>
            </a:r>
            <a:r>
              <a:rPr lang="en-GB" dirty="0" err="1" smtClean="0"/>
              <a:t>wifi</a:t>
            </a:r>
            <a:r>
              <a:rPr lang="en-GB" dirty="0" smtClean="0"/>
              <a:t> now if you would not like to be involved. If you decide not to, then you do so at your own risk and we take your continued presence as your consent.</a:t>
            </a:r>
            <a:endParaRPr lang="en-GB" dirty="0"/>
          </a:p>
        </p:txBody>
      </p:sp>
    </p:spTree>
    <p:extLst>
      <p:ext uri="{BB962C8B-B14F-4D97-AF65-F5344CB8AC3E}">
        <p14:creationId xmlns:p14="http://schemas.microsoft.com/office/powerpoint/2010/main" val="250093437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PEAP</a:t>
            </a:r>
            <a:endParaRPr lang="en-GB" dirty="0"/>
          </a:p>
        </p:txBody>
      </p:sp>
      <p:pic>
        <p:nvPicPr>
          <p:cNvPr id="4" name="Picture 3" descr="PEAP-simp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100" y="1308099"/>
            <a:ext cx="6032500" cy="5351489"/>
          </a:xfrm>
          <a:prstGeom prst="rect">
            <a:avLst/>
          </a:prstGeom>
        </p:spPr>
      </p:pic>
    </p:spTree>
    <p:extLst>
      <p:ext uri="{BB962C8B-B14F-4D97-AF65-F5344CB8AC3E}">
        <p14:creationId xmlns:p14="http://schemas.microsoft.com/office/powerpoint/2010/main" val="211163033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Man In The Middle</a:t>
            </a:r>
            <a:endParaRPr lang="en-GB" dirty="0"/>
          </a:p>
        </p:txBody>
      </p:sp>
      <p:pic>
        <p:nvPicPr>
          <p:cNvPr id="4" name="Picture 3"/>
          <p:cNvPicPr>
            <a:picLocks noChangeAspect="1"/>
          </p:cNvPicPr>
          <p:nvPr/>
        </p:nvPicPr>
        <p:blipFill>
          <a:blip r:embed="rId3"/>
          <a:stretch>
            <a:fillRect/>
          </a:stretch>
        </p:blipFill>
        <p:spPr>
          <a:xfrm>
            <a:off x="1397000" y="1638300"/>
            <a:ext cx="6350000" cy="469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526527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Non-SSL Protocols - </a:t>
            </a:r>
            <a:r>
              <a:rPr lang="en-GB" dirty="0" err="1" smtClean="0"/>
              <a:t>SSLSplit</a:t>
            </a:r>
            <a:endParaRPr lang="en-GB" dirty="0"/>
          </a:p>
        </p:txBody>
      </p:sp>
      <p:pic>
        <p:nvPicPr>
          <p:cNvPr id="4" name="Picture 3"/>
          <p:cNvPicPr>
            <a:picLocks noChangeAspect="1"/>
          </p:cNvPicPr>
          <p:nvPr/>
        </p:nvPicPr>
        <p:blipFill>
          <a:blip r:embed="rId3"/>
          <a:stretch>
            <a:fillRect/>
          </a:stretch>
        </p:blipFill>
        <p:spPr>
          <a:xfrm>
            <a:off x="2019300" y="1689099"/>
            <a:ext cx="4584700" cy="38205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098069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Fake </a:t>
            </a:r>
            <a:r>
              <a:rPr lang="en-GB" dirty="0"/>
              <a:t>I</a:t>
            </a:r>
            <a:r>
              <a:rPr lang="en-GB" dirty="0" smtClean="0"/>
              <a:t>t until you Make It</a:t>
            </a:r>
            <a:endParaRPr lang="en-GB" dirty="0"/>
          </a:p>
        </p:txBody>
      </p:sp>
      <p:pic>
        <p:nvPicPr>
          <p:cNvPr id="4" name="Picture 3"/>
          <p:cNvPicPr>
            <a:picLocks noChangeAspect="1"/>
          </p:cNvPicPr>
          <p:nvPr/>
        </p:nvPicPr>
        <p:blipFill>
          <a:blip r:embed="rId3"/>
          <a:stretch>
            <a:fillRect/>
          </a:stretch>
        </p:blipFill>
        <p:spPr>
          <a:xfrm>
            <a:off x="2159000" y="1646238"/>
            <a:ext cx="4724400" cy="4724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893134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Captive Portal SE</a:t>
            </a:r>
            <a:endParaRPr lang="en-GB" dirty="0"/>
          </a:p>
        </p:txBody>
      </p:sp>
      <p:pic>
        <p:nvPicPr>
          <p:cNvPr id="4" name="Picture 3"/>
          <p:cNvPicPr>
            <a:picLocks noChangeAspect="1"/>
          </p:cNvPicPr>
          <p:nvPr/>
        </p:nvPicPr>
        <p:blipFill rotWithShape="1">
          <a:blip r:embed="rId3"/>
          <a:srcRect l="31250" r="4095"/>
          <a:stretch/>
        </p:blipFill>
        <p:spPr>
          <a:xfrm>
            <a:off x="1816100" y="1549400"/>
            <a:ext cx="5359400" cy="46626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2187451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Side Loading Evil Certs</a:t>
            </a:r>
            <a:endParaRPr lang="en-GB" dirty="0"/>
          </a:p>
        </p:txBody>
      </p:sp>
      <p:pic>
        <p:nvPicPr>
          <p:cNvPr id="4" name="Picture 3"/>
          <p:cNvPicPr>
            <a:picLocks noChangeAspect="1"/>
          </p:cNvPicPr>
          <p:nvPr/>
        </p:nvPicPr>
        <p:blipFill>
          <a:blip r:embed="rId3"/>
          <a:stretch>
            <a:fillRect/>
          </a:stretch>
        </p:blipFill>
        <p:spPr>
          <a:xfrm>
            <a:off x="1689100" y="1632386"/>
            <a:ext cx="5880099" cy="45444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23497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HSTS Partial Bypass</a:t>
            </a:r>
            <a:br>
              <a:rPr lang="en-GB" dirty="0" smtClean="0"/>
            </a:br>
            <a:r>
              <a:rPr lang="en-GB" dirty="0" smtClean="0"/>
              <a:t>by </a:t>
            </a:r>
            <a:r>
              <a:rPr lang="en-GB" dirty="0" err="1" smtClean="0"/>
              <a:t>LeonardoNVE</a:t>
            </a:r>
            <a:endParaRPr lang="en-GB" dirty="0"/>
          </a:p>
        </p:txBody>
      </p:sp>
      <p:pic>
        <p:nvPicPr>
          <p:cNvPr id="4" name="Picture 3"/>
          <p:cNvPicPr>
            <a:picLocks noChangeAspect="1"/>
          </p:cNvPicPr>
          <p:nvPr/>
        </p:nvPicPr>
        <p:blipFill>
          <a:blip r:embed="rId3"/>
          <a:stretch>
            <a:fillRect/>
          </a:stretch>
        </p:blipFill>
        <p:spPr>
          <a:xfrm>
            <a:off x="800100" y="1653946"/>
            <a:ext cx="7632700" cy="4322016"/>
          </a:xfrm>
          <a:prstGeom prst="rect">
            <a:avLst/>
          </a:prstGeom>
        </p:spPr>
      </p:pic>
    </p:spTree>
    <p:extLst>
      <p:ext uri="{BB962C8B-B14F-4D97-AF65-F5344CB8AC3E}">
        <p14:creationId xmlns:p14="http://schemas.microsoft.com/office/powerpoint/2010/main" val="296409710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FireSheep</a:t>
            </a:r>
            <a:r>
              <a:rPr lang="en-GB" dirty="0" smtClean="0"/>
              <a:t> </a:t>
            </a:r>
            <a:r>
              <a:rPr lang="en-GB" dirty="0" err="1" smtClean="0"/>
              <a:t>ReBorn</a:t>
            </a:r>
            <a:r>
              <a:rPr lang="en-GB" dirty="0" smtClean="0"/>
              <a:t> as </a:t>
            </a:r>
            <a:r>
              <a:rPr lang="en-GB" dirty="0" err="1" smtClean="0"/>
              <a:t>FireLamb</a:t>
            </a:r>
            <a:endParaRPr lang="en-GB" dirty="0"/>
          </a:p>
        </p:txBody>
      </p:sp>
      <p:pic>
        <p:nvPicPr>
          <p:cNvPr id="4" name="Picture 3"/>
          <p:cNvPicPr>
            <a:picLocks noChangeAspect="1"/>
          </p:cNvPicPr>
          <p:nvPr/>
        </p:nvPicPr>
        <p:blipFill>
          <a:blip r:embed="rId2"/>
          <a:stretch>
            <a:fillRect/>
          </a:stretch>
        </p:blipFill>
        <p:spPr>
          <a:xfrm>
            <a:off x="1079500" y="2159000"/>
            <a:ext cx="6985000" cy="25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3"/>
          <a:stretch>
            <a:fillRect/>
          </a:stretch>
        </p:blipFill>
        <p:spPr>
          <a:xfrm>
            <a:off x="2203450" y="2159000"/>
            <a:ext cx="4686300" cy="2674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42810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smtClean="0"/>
              <a:t>Lots of </a:t>
            </a:r>
            <a:r>
              <a:rPr lang="en-GB" dirty="0" err="1" smtClean="0"/>
              <a:t>MitM</a:t>
            </a:r>
            <a:endParaRPr lang="en-GB" dirty="0"/>
          </a:p>
        </p:txBody>
      </p:sp>
      <p:sp>
        <p:nvSpPr>
          <p:cNvPr id="5" name="Subtitle 4"/>
          <p:cNvSpPr>
            <a:spLocks noGrp="1"/>
          </p:cNvSpPr>
          <p:nvPr>
            <p:ph type="subTitle" idx="1"/>
          </p:nvPr>
        </p:nvSpPr>
        <p:spPr>
          <a:xfrm>
            <a:off x="-1460500" y="4229100"/>
            <a:ext cx="6400800" cy="2489200"/>
          </a:xfrm>
        </p:spPr>
        <p:txBody>
          <a:bodyPr>
            <a:normAutofit fontScale="85000" lnSpcReduction="20000"/>
          </a:bodyPr>
          <a:lstStyle/>
          <a:p>
            <a:r>
              <a:rPr lang="en-GB" dirty="0" smtClean="0"/>
              <a:t>Online Check Bypass</a:t>
            </a:r>
          </a:p>
          <a:p>
            <a:r>
              <a:rPr lang="en-GB" dirty="0" err="1" smtClean="0"/>
              <a:t>Creds</a:t>
            </a:r>
            <a:endParaRPr lang="en-GB" dirty="0" smtClean="0"/>
          </a:p>
          <a:p>
            <a:r>
              <a:rPr lang="en-GB" dirty="0" smtClean="0"/>
              <a:t>Cookies (</a:t>
            </a:r>
            <a:r>
              <a:rPr lang="en-GB" dirty="0" err="1" smtClean="0"/>
              <a:t>FireLamb</a:t>
            </a:r>
            <a:r>
              <a:rPr lang="en-GB" dirty="0" smtClean="0"/>
              <a:t>)</a:t>
            </a:r>
          </a:p>
          <a:p>
            <a:r>
              <a:rPr lang="en-GB" dirty="0" smtClean="0"/>
              <a:t>Cert </a:t>
            </a:r>
            <a:r>
              <a:rPr lang="en-GB" dirty="0" err="1" smtClean="0"/>
              <a:t>Sideloading</a:t>
            </a:r>
            <a:endParaRPr lang="en-GB" dirty="0" smtClean="0"/>
          </a:p>
          <a:p>
            <a:r>
              <a:rPr lang="en-GB" dirty="0" smtClean="0"/>
              <a:t>HSTS Partial Bypass</a:t>
            </a:r>
          </a:p>
          <a:p>
            <a:r>
              <a:rPr lang="en-GB" dirty="0" smtClean="0"/>
              <a:t>Captive Portal SE</a:t>
            </a:r>
            <a:endParaRPr lang="en-GB" dirty="0"/>
          </a:p>
        </p:txBody>
      </p:sp>
    </p:spTree>
    <p:extLst>
      <p:ext uri="{BB962C8B-B14F-4D97-AF65-F5344CB8AC3E}">
        <p14:creationId xmlns:p14="http://schemas.microsoft.com/office/powerpoint/2010/main" val="21588999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err="1" smtClean="0"/>
              <a:t>Creds</a:t>
            </a:r>
            <a:r>
              <a:rPr lang="en-GB" dirty="0"/>
              <a:t> </a:t>
            </a:r>
            <a:r>
              <a:rPr lang="en-GB" dirty="0" smtClean="0"/>
              <a:t>from the Sky</a:t>
            </a:r>
            <a:endParaRPr lang="en-GB" dirty="0"/>
          </a:p>
        </p:txBody>
      </p:sp>
      <p:pic>
        <p:nvPicPr>
          <p:cNvPr id="13" name="Picture 12"/>
          <p:cNvPicPr>
            <a:picLocks noChangeAspect="1"/>
          </p:cNvPicPr>
          <p:nvPr/>
        </p:nvPicPr>
        <p:blipFill>
          <a:blip r:embed="rId2"/>
          <a:stretch>
            <a:fillRect/>
          </a:stretch>
        </p:blipFill>
        <p:spPr>
          <a:xfrm>
            <a:off x="2426376" y="1417637"/>
            <a:ext cx="4177624" cy="48687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6060261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155762"/>
            <a:ext cx="8229600" cy="3366845"/>
          </a:xfrm>
        </p:spPr>
        <p:txBody>
          <a:bodyPr>
            <a:noAutofit/>
          </a:bodyPr>
          <a:lstStyle/>
          <a:p>
            <a:pPr>
              <a:spcBef>
                <a:spcPct val="20000"/>
              </a:spcBef>
            </a:pPr>
            <a:r>
              <a:rPr lang="en-GB" sz="4000" dirty="0">
                <a:effectLst>
                  <a:glow rad="152400">
                    <a:schemeClr val="bg1">
                      <a:alpha val="90000"/>
                    </a:schemeClr>
                  </a:glow>
                </a:effectLst>
                <a:latin typeface="Gill Sans"/>
                <a:ea typeface="+mn-ea"/>
                <a:cs typeface="Gill Sans"/>
              </a:rPr>
              <a:t>SensePost</a:t>
            </a:r>
            <a:br>
              <a:rPr lang="en-GB" sz="4000" dirty="0">
                <a:effectLst>
                  <a:glow rad="152400">
                    <a:schemeClr val="bg1">
                      <a:alpha val="90000"/>
                    </a:schemeClr>
                  </a:glow>
                </a:effectLst>
                <a:latin typeface="Gill Sans"/>
                <a:ea typeface="+mn-ea"/>
                <a:cs typeface="Gill Sans"/>
              </a:rPr>
            </a:br>
            <a:r>
              <a:rPr lang="en-GB" sz="4000" dirty="0">
                <a:effectLst>
                  <a:glow rad="152400">
                    <a:schemeClr val="bg1">
                      <a:alpha val="90000"/>
                    </a:schemeClr>
                  </a:glow>
                </a:effectLst>
                <a:latin typeface="Gill Sans"/>
                <a:ea typeface="+mn-ea"/>
                <a:cs typeface="Gill Sans"/>
              </a:rPr>
              <a:t/>
            </a:r>
            <a:br>
              <a:rPr lang="en-GB" sz="4000" dirty="0">
                <a:effectLst>
                  <a:glow rad="152400">
                    <a:schemeClr val="bg1">
                      <a:alpha val="90000"/>
                    </a:schemeClr>
                  </a:glow>
                </a:effectLst>
                <a:latin typeface="Gill Sans"/>
                <a:ea typeface="+mn-ea"/>
                <a:cs typeface="Gill Sans"/>
              </a:rPr>
            </a:br>
            <a:r>
              <a:rPr lang="en-GB" sz="4000" dirty="0">
                <a:effectLst>
                  <a:glow rad="152400">
                    <a:schemeClr val="bg1">
                      <a:alpha val="90000"/>
                    </a:schemeClr>
                  </a:glow>
                </a:effectLst>
                <a:latin typeface="Gill Sans"/>
                <a:ea typeface="+mn-ea"/>
                <a:cs typeface="Gill Sans"/>
              </a:rPr>
              <a:t>We</a:t>
            </a:r>
            <a:br>
              <a:rPr lang="en-GB" sz="4000" dirty="0">
                <a:effectLst>
                  <a:glow rad="152400">
                    <a:schemeClr val="bg1">
                      <a:alpha val="90000"/>
                    </a:schemeClr>
                  </a:glow>
                </a:effectLst>
                <a:latin typeface="Gill Sans"/>
                <a:ea typeface="+mn-ea"/>
                <a:cs typeface="Gill Sans"/>
              </a:rPr>
            </a:br>
            <a:r>
              <a:rPr lang="en-GB" sz="4000" dirty="0">
                <a:effectLst>
                  <a:glow rad="152400">
                    <a:schemeClr val="bg1">
                      <a:alpha val="90000"/>
                    </a:schemeClr>
                  </a:glow>
                </a:effectLst>
                <a:latin typeface="Gill Sans"/>
                <a:ea typeface="+mn-ea"/>
                <a:cs typeface="Gill Sans"/>
              </a:rPr>
              <a:t>Hack | Build | Train | Scan</a:t>
            </a:r>
            <a:br>
              <a:rPr lang="en-GB" sz="4000" dirty="0">
                <a:effectLst>
                  <a:glow rad="152400">
                    <a:schemeClr val="bg1">
                      <a:alpha val="90000"/>
                    </a:schemeClr>
                  </a:glow>
                </a:effectLst>
                <a:latin typeface="Gill Sans"/>
                <a:ea typeface="+mn-ea"/>
                <a:cs typeface="Gill Sans"/>
              </a:rPr>
            </a:br>
            <a:r>
              <a:rPr lang="en-GB" sz="4000" dirty="0">
                <a:effectLst>
                  <a:glow rad="152400">
                    <a:schemeClr val="bg1">
                      <a:alpha val="90000"/>
                    </a:schemeClr>
                  </a:glow>
                </a:effectLst>
                <a:latin typeface="Gill Sans"/>
                <a:ea typeface="+mn-ea"/>
                <a:cs typeface="Gill Sans"/>
              </a:rPr>
              <a:t>Stuff</a:t>
            </a:r>
            <a:br>
              <a:rPr lang="en-GB" sz="4000" dirty="0">
                <a:effectLst>
                  <a:glow rad="152400">
                    <a:schemeClr val="bg1">
                      <a:alpha val="90000"/>
                    </a:schemeClr>
                  </a:glow>
                </a:effectLst>
                <a:latin typeface="Gill Sans"/>
                <a:ea typeface="+mn-ea"/>
                <a:cs typeface="Gill Sans"/>
              </a:rPr>
            </a:br>
            <a:endParaRPr lang="en-GB" sz="4000" dirty="0">
              <a:effectLst>
                <a:glow rad="152400">
                  <a:schemeClr val="bg1">
                    <a:alpha val="90000"/>
                  </a:schemeClr>
                </a:glow>
              </a:effectLst>
              <a:latin typeface="Gill Sans"/>
              <a:ea typeface="+mn-ea"/>
              <a:cs typeface="Gill Sans"/>
            </a:endParaRPr>
          </a:p>
        </p:txBody>
      </p:sp>
      <p:sp>
        <p:nvSpPr>
          <p:cNvPr id="8" name="Content Placeholder 7"/>
          <p:cNvSpPr>
            <a:spLocks noGrp="1"/>
          </p:cNvSpPr>
          <p:nvPr>
            <p:ph idx="1"/>
          </p:nvPr>
        </p:nvSpPr>
        <p:spPr>
          <a:xfrm>
            <a:off x="2801020" y="3678361"/>
            <a:ext cx="4665342" cy="2232131"/>
          </a:xfrm>
        </p:spPr>
        <p:txBody>
          <a:bodyPr>
            <a:normAutofit/>
          </a:bodyPr>
          <a:lstStyle/>
          <a:p>
            <a:pPr marL="0" indent="0">
              <a:buNone/>
            </a:pPr>
            <a:r>
              <a:rPr lang="en-GB" dirty="0" smtClean="0"/>
              <a:t>Daniel Cuthbert</a:t>
            </a:r>
            <a:endParaRPr lang="en-GB" dirty="0" smtClean="0"/>
          </a:p>
          <a:p>
            <a:pPr marL="0" indent="0">
              <a:buNone/>
            </a:pPr>
            <a:r>
              <a:rPr lang="en-GB" dirty="0" err="1" smtClean="0"/>
              <a:t>Daniel@</a:t>
            </a:r>
            <a:r>
              <a:rPr lang="en-GB" dirty="0" err="1" smtClean="0"/>
              <a:t>S</a:t>
            </a:r>
            <a:r>
              <a:rPr lang="en-GB" dirty="0" err="1" smtClean="0"/>
              <a:t>ensePost.com</a:t>
            </a:r>
            <a:endParaRPr lang="en-GB" dirty="0" smtClean="0"/>
          </a:p>
          <a:p>
            <a:pPr marL="0" indent="0">
              <a:buNone/>
            </a:pPr>
            <a:r>
              <a:rPr lang="en-GB" dirty="0" smtClean="0"/>
              <a:t>@</a:t>
            </a:r>
            <a:r>
              <a:rPr lang="en-GB" dirty="0" err="1" smtClean="0"/>
              <a:t>dcuthbert</a:t>
            </a:r>
            <a:endParaRPr lang="en-GB" dirty="0" smtClean="0"/>
          </a:p>
          <a:p>
            <a:pPr marL="0" indent="0">
              <a:buNone/>
            </a:pPr>
            <a:endParaRPr lang="en-GB" dirty="0"/>
          </a:p>
          <a:p>
            <a:pPr marL="0" indent="0">
              <a:buNone/>
            </a:pPr>
            <a:endParaRPr lang="en-GB" dirty="0"/>
          </a:p>
        </p:txBody>
      </p:sp>
      <p:pic>
        <p:nvPicPr>
          <p:cNvPr id="17" name="Picture 16" descr="logo-transparent-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170" y="155762"/>
            <a:ext cx="1486770" cy="1242553"/>
          </a:xfrm>
          <a:prstGeom prst="rect">
            <a:avLst/>
          </a:prstGeom>
        </p:spPr>
      </p:pic>
    </p:spTree>
    <p:extLst>
      <p:ext uri="{BB962C8B-B14F-4D97-AF65-F5344CB8AC3E}">
        <p14:creationId xmlns:p14="http://schemas.microsoft.com/office/powerpoint/2010/main" val="274028739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More Info</a:t>
            </a:r>
            <a:endParaRPr lang="en-GB" dirty="0"/>
          </a:p>
        </p:txBody>
      </p:sp>
      <p:sp>
        <p:nvSpPr>
          <p:cNvPr id="3" name="Content Placeholder 2"/>
          <p:cNvSpPr>
            <a:spLocks noGrp="1"/>
          </p:cNvSpPr>
          <p:nvPr>
            <p:ph idx="1"/>
          </p:nvPr>
        </p:nvSpPr>
        <p:spPr/>
        <p:txBody>
          <a:bodyPr>
            <a:normAutofit fontScale="92500" lnSpcReduction="10000"/>
          </a:bodyPr>
          <a:lstStyle/>
          <a:p>
            <a:pPr marL="0" indent="0">
              <a:buNone/>
            </a:pPr>
            <a:r>
              <a:rPr lang="en-GB" dirty="0" smtClean="0"/>
              <a:t>Blog: www.sensepost.com/blog</a:t>
            </a:r>
          </a:p>
          <a:p>
            <a:pPr marL="0" indent="0">
              <a:buNone/>
            </a:pPr>
            <a:endParaRPr lang="en-GB" dirty="0" smtClean="0"/>
          </a:p>
          <a:p>
            <a:pPr marL="0" indent="0">
              <a:buNone/>
            </a:pPr>
            <a:r>
              <a:rPr lang="en-GB" dirty="0" smtClean="0"/>
              <a:t>Tools: </a:t>
            </a:r>
            <a:r>
              <a:rPr lang="en-GB" dirty="0" err="1" smtClean="0"/>
              <a:t>github.com</a:t>
            </a:r>
            <a:r>
              <a:rPr lang="en-GB" dirty="0" smtClean="0"/>
              <a:t>/</a:t>
            </a:r>
            <a:r>
              <a:rPr lang="en-GB" dirty="0" err="1" smtClean="0"/>
              <a:t>sensepost</a:t>
            </a:r>
            <a:endParaRPr lang="en-GB" dirty="0" smtClean="0"/>
          </a:p>
          <a:p>
            <a:pPr marL="0" indent="0">
              <a:buNone/>
            </a:pPr>
            <a:r>
              <a:rPr lang="en-GB" sz="2400" dirty="0" smtClean="0"/>
              <a:t>	</a:t>
            </a:r>
            <a:r>
              <a:rPr lang="en-GB" sz="2400" dirty="0" err="1" smtClean="0"/>
              <a:t>github.com</a:t>
            </a:r>
            <a:r>
              <a:rPr lang="en-GB" sz="2400" dirty="0" smtClean="0"/>
              <a:t>/</a:t>
            </a:r>
            <a:r>
              <a:rPr lang="en-GB" sz="2400" dirty="0" err="1" smtClean="0"/>
              <a:t>sensepost</a:t>
            </a:r>
            <a:r>
              <a:rPr lang="en-GB" sz="2400" dirty="0" smtClean="0"/>
              <a:t>/</a:t>
            </a:r>
            <a:r>
              <a:rPr lang="en-GB" sz="2400" dirty="0" err="1" smtClean="0"/>
              <a:t>mana</a:t>
            </a:r>
            <a:endParaRPr lang="en-GB" sz="2400" dirty="0" smtClean="0"/>
          </a:p>
          <a:p>
            <a:pPr marL="0" indent="0">
              <a:buNone/>
            </a:pPr>
            <a:r>
              <a:rPr lang="en-GB" sz="2400" dirty="0" smtClean="0"/>
              <a:t>	</a:t>
            </a:r>
            <a:r>
              <a:rPr lang="en-GB" sz="2400" dirty="0" err="1" smtClean="0"/>
              <a:t>github.com</a:t>
            </a:r>
            <a:r>
              <a:rPr lang="en-GB" sz="2400" dirty="0" smtClean="0"/>
              <a:t>/</a:t>
            </a:r>
            <a:r>
              <a:rPr lang="en-GB" sz="2400" dirty="0" err="1" smtClean="0"/>
              <a:t>sensepost</a:t>
            </a:r>
            <a:r>
              <a:rPr lang="en-GB" sz="2400" dirty="0" smtClean="0"/>
              <a:t>/</a:t>
            </a:r>
            <a:r>
              <a:rPr lang="en-GB" sz="2400" dirty="0" err="1" smtClean="0"/>
              <a:t>hostapd-mana</a:t>
            </a:r>
            <a:endParaRPr lang="en-GB" sz="2400" dirty="0" smtClean="0"/>
          </a:p>
          <a:p>
            <a:pPr marL="0" indent="0">
              <a:buNone/>
            </a:pPr>
            <a:r>
              <a:rPr lang="en-GB" sz="2400" dirty="0"/>
              <a:t>	</a:t>
            </a:r>
            <a:r>
              <a:rPr lang="en-GB" sz="2400" dirty="0" err="1" smtClean="0"/>
              <a:t>github.com</a:t>
            </a:r>
            <a:r>
              <a:rPr lang="en-GB" sz="2400" dirty="0" smtClean="0"/>
              <a:t>/</a:t>
            </a:r>
            <a:r>
              <a:rPr lang="en-GB" sz="2400" dirty="0" err="1" smtClean="0"/>
              <a:t>sensepost</a:t>
            </a:r>
            <a:r>
              <a:rPr lang="en-GB" sz="2400" dirty="0" smtClean="0"/>
              <a:t>/</a:t>
            </a:r>
            <a:r>
              <a:rPr lang="en-GB" sz="2400" dirty="0" err="1" smtClean="0"/>
              <a:t>firelamb</a:t>
            </a:r>
            <a:endParaRPr lang="en-GB" sz="2400" dirty="0" smtClean="0"/>
          </a:p>
          <a:p>
            <a:pPr marL="0" indent="0">
              <a:buNone/>
            </a:pPr>
            <a:r>
              <a:rPr lang="en-GB" sz="2400" dirty="0"/>
              <a:t>	</a:t>
            </a:r>
            <a:r>
              <a:rPr lang="en-GB" sz="2400" dirty="0" err="1" smtClean="0"/>
              <a:t>github.com</a:t>
            </a:r>
            <a:r>
              <a:rPr lang="en-GB" sz="2400" dirty="0" smtClean="0"/>
              <a:t>/</a:t>
            </a:r>
            <a:r>
              <a:rPr lang="en-GB" sz="2400" dirty="0" err="1" smtClean="0"/>
              <a:t>sensepost</a:t>
            </a:r>
            <a:r>
              <a:rPr lang="en-GB" sz="2400" dirty="0" smtClean="0"/>
              <a:t>/</a:t>
            </a:r>
            <a:r>
              <a:rPr lang="en-GB" sz="2400" dirty="0" err="1" smtClean="0"/>
              <a:t>crackapd</a:t>
            </a:r>
            <a:endParaRPr lang="en-GB" sz="2400" dirty="0" smtClean="0"/>
          </a:p>
          <a:p>
            <a:pPr marL="0" indent="0">
              <a:buNone/>
            </a:pPr>
            <a:r>
              <a:rPr lang="en-GB" sz="2400" dirty="0"/>
              <a:t>	</a:t>
            </a:r>
            <a:r>
              <a:rPr lang="en-GB" sz="2400" dirty="0" err="1" smtClean="0"/>
              <a:t>github.com</a:t>
            </a:r>
            <a:r>
              <a:rPr lang="en-GB" sz="2400" dirty="0" smtClean="0"/>
              <a:t>/</a:t>
            </a:r>
            <a:r>
              <a:rPr lang="en-GB" sz="2400" dirty="0" err="1" smtClean="0"/>
              <a:t>sensepost</a:t>
            </a:r>
            <a:r>
              <a:rPr lang="en-GB" sz="2400" dirty="0" smtClean="0"/>
              <a:t>/</a:t>
            </a:r>
            <a:r>
              <a:rPr lang="en-GB" sz="2400" dirty="0" err="1" smtClean="0"/>
              <a:t>sslstrip-hsts</a:t>
            </a:r>
            <a:endParaRPr lang="en-GB" sz="2400" dirty="0" smtClean="0"/>
          </a:p>
          <a:p>
            <a:pPr marL="0" indent="0">
              <a:buNone/>
            </a:pPr>
            <a:endParaRPr lang="en-GB" dirty="0"/>
          </a:p>
          <a:p>
            <a:pPr marL="0" indent="0">
              <a:buNone/>
            </a:pPr>
            <a:r>
              <a:rPr lang="en-GB" dirty="0" err="1" smtClean="0"/>
              <a:t>SlideShare</a:t>
            </a:r>
            <a:r>
              <a:rPr lang="en-GB" dirty="0" smtClean="0"/>
              <a:t>: </a:t>
            </a:r>
            <a:r>
              <a:rPr lang="en-GB" dirty="0" err="1" smtClean="0"/>
              <a:t>slideshare.net</a:t>
            </a:r>
            <a:r>
              <a:rPr lang="en-GB" dirty="0" smtClean="0"/>
              <a:t>/</a:t>
            </a:r>
            <a:r>
              <a:rPr lang="en-GB" dirty="0" err="1" smtClean="0"/>
              <a:t>sensepost</a:t>
            </a:r>
            <a:r>
              <a:rPr lang="en-GB" dirty="0" smtClean="0"/>
              <a:t> </a:t>
            </a:r>
            <a:endParaRPr lang="en-GB" dirty="0"/>
          </a:p>
        </p:txBody>
      </p:sp>
    </p:spTree>
    <p:extLst>
      <p:ext uri="{BB962C8B-B14F-4D97-AF65-F5344CB8AC3E}">
        <p14:creationId xmlns:p14="http://schemas.microsoft.com/office/powerpoint/2010/main" val="273577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Why Wifi</a:t>
            </a:r>
            <a:endParaRPr lang="en-GB" dirty="0"/>
          </a:p>
        </p:txBody>
      </p:sp>
      <p:pic>
        <p:nvPicPr>
          <p:cNvPr id="4" name="Picture 3"/>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463" b="97368" l="0" r="95753">
                        <a14:foregroundMark x1="44402" y1="71468" x2="44595" y2="80332"/>
                        <a14:foregroundMark x1="49710" y1="66482" x2="52124" y2="50416"/>
                        <a14:foregroundMark x1="51737" y1="40305" x2="53089" y2="42521"/>
                        <a14:foregroundMark x1="27896" y1="80194" x2="26062" y2="80332"/>
                        <a14:foregroundMark x1="85232" y1="65097" x2="85232" y2="65097"/>
                        <a14:backgroundMark x1="1062" y1="63158" x2="193" y2="59972"/>
                        <a14:backgroundMark x1="676" y1="45706" x2="386" y2="46676"/>
                      </a14:backgroundRemoval>
                    </a14:imgEffect>
                  </a14:imgLayer>
                </a14:imgProps>
              </a:ext>
            </a:extLst>
          </a:blip>
          <a:stretch>
            <a:fillRect/>
          </a:stretch>
        </p:blipFill>
        <p:spPr>
          <a:xfrm>
            <a:off x="1605280" y="1709420"/>
            <a:ext cx="5689600" cy="39651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514834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GB" dirty="0" err="1" smtClean="0"/>
              <a:t>Creds</a:t>
            </a:r>
            <a:r>
              <a:rPr lang="en-GB" dirty="0"/>
              <a:t> </a:t>
            </a:r>
            <a:r>
              <a:rPr lang="en-GB" dirty="0" smtClean="0"/>
              <a:t>from the Sky</a:t>
            </a:r>
            <a:endParaRPr lang="en-GB" dirty="0"/>
          </a:p>
        </p:txBody>
      </p:sp>
      <p:pic>
        <p:nvPicPr>
          <p:cNvPr id="13" name="Picture 12"/>
          <p:cNvPicPr>
            <a:picLocks noChangeAspect="1"/>
          </p:cNvPicPr>
          <p:nvPr/>
        </p:nvPicPr>
        <p:blipFill>
          <a:blip r:embed="rId3"/>
          <a:stretch>
            <a:fillRect/>
          </a:stretch>
        </p:blipFill>
        <p:spPr>
          <a:xfrm>
            <a:off x="2426376" y="1417637"/>
            <a:ext cx="4177624" cy="48687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0601219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The Current State</a:t>
            </a:r>
            <a:endParaRPr lang="en-GB" dirty="0"/>
          </a:p>
        </p:txBody>
      </p:sp>
      <p:pic>
        <p:nvPicPr>
          <p:cNvPr id="7" name="Picture 6"/>
          <p:cNvPicPr>
            <a:picLocks noChangeAspect="1"/>
          </p:cNvPicPr>
          <p:nvPr/>
        </p:nvPicPr>
        <p:blipFill>
          <a:blip r:embed="rId3"/>
          <a:stretch>
            <a:fillRect/>
          </a:stretch>
        </p:blipFill>
        <p:spPr>
          <a:xfrm>
            <a:off x="1489931" y="1827136"/>
            <a:ext cx="6257070" cy="41734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392965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6181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Targeted Wifi Primer</a:t>
            </a:r>
            <a:endParaRPr lang="en-GB" dirty="0"/>
          </a:p>
        </p:txBody>
      </p:sp>
      <p:pic>
        <p:nvPicPr>
          <p:cNvPr id="4" name="Picture 3"/>
          <p:cNvPicPr>
            <a:picLocks noChangeAspect="1"/>
          </p:cNvPicPr>
          <p:nvPr/>
        </p:nvPicPr>
        <p:blipFill>
          <a:blip r:embed="rId3">
            <a:clrChange>
              <a:clrFrom>
                <a:srgbClr val="FEFFFB"/>
              </a:clrFrom>
              <a:clrTo>
                <a:srgbClr val="FEFFFB">
                  <a:alpha val="0"/>
                </a:srgbClr>
              </a:clrTo>
            </a:clrChange>
            <a:extLst>
              <a:ext uri="{BEBA8EAE-BF5A-486C-A8C5-ECC9F3942E4B}">
                <a14:imgProps xmlns:a14="http://schemas.microsoft.com/office/drawing/2010/main">
                  <a14:imgLayer r:embed="rId4">
                    <a14:imgEffect>
                      <a14:backgroundRemoval t="2882" b="97695" l="4400" r="96800">
                        <a14:foregroundMark x1="64000" y1="56772" x2="64000" y2="56772"/>
                        <a14:foregroundMark x1="82400" y1="50144" x2="82400" y2="50144"/>
                        <a14:foregroundMark x1="82600" y1="36599" x2="82600" y2="36599"/>
                        <a14:foregroundMark x1="71200" y1="67435" x2="71200" y2="67435"/>
                        <a14:foregroundMark x1="56600" y1="68588" x2="56600" y2="68588"/>
                        <a14:foregroundMark x1="48200" y1="72334" x2="87200" y2="70029"/>
                        <a14:foregroundMark x1="87600" y1="62536" x2="87400" y2="32277"/>
                        <a14:foregroundMark x1="82800" y1="29107" x2="57400" y2="31412"/>
                        <a14:foregroundMark x1="34600" y1="37176" x2="29800" y2="60519"/>
                        <a14:foregroundMark x1="12400" y1="36888" x2="16200" y2="57925"/>
                        <a14:foregroundMark x1="43800" y1="46110" x2="44000" y2="59654"/>
                        <a14:foregroundMark x1="44200" y1="36888" x2="44200" y2="36888"/>
                      </a14:backgroundRemoval>
                    </a14:imgEffect>
                  </a14:imgLayer>
                </a14:imgProps>
              </a:ext>
            </a:extLst>
          </a:blip>
          <a:stretch>
            <a:fillRect/>
          </a:stretch>
        </p:blipFill>
        <p:spPr>
          <a:xfrm>
            <a:off x="1397000" y="1219200"/>
            <a:ext cx="6350000" cy="4406900"/>
          </a:xfrm>
          <a:prstGeom prst="rect">
            <a:avLst/>
          </a:prstGeom>
        </p:spPr>
      </p:pic>
    </p:spTree>
    <p:extLst>
      <p:ext uri="{BB962C8B-B14F-4D97-AF65-F5344CB8AC3E}">
        <p14:creationId xmlns:p14="http://schemas.microsoft.com/office/powerpoint/2010/main" val="348887485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Finding Networks</a:t>
            </a:r>
            <a:endParaRPr lang="en-GB" dirty="0"/>
          </a:p>
        </p:txBody>
      </p:sp>
      <p:pic>
        <p:nvPicPr>
          <p:cNvPr id="7" name="Picture 6" descr="normal-broadcast-prob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816100"/>
            <a:ext cx="8241214" cy="3581400"/>
          </a:xfrm>
          <a:prstGeom prst="rect">
            <a:avLst/>
          </a:prstGeom>
        </p:spPr>
      </p:pic>
    </p:spTree>
    <p:extLst>
      <p:ext uri="{BB962C8B-B14F-4D97-AF65-F5344CB8AC3E}">
        <p14:creationId xmlns:p14="http://schemas.microsoft.com/office/powerpoint/2010/main" val="357708443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6383</TotalTime>
  <Words>1738</Words>
  <Application>Microsoft Macintosh PowerPoint</Application>
  <PresentationFormat>On-screen Show (4:3)</PresentationFormat>
  <Paragraphs>244</Paragraphs>
  <Slides>30</Slides>
  <Notes>19</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Turn your wifi off!</vt:lpstr>
      <vt:lpstr>SensePost  We Hack | Build | Train | Scan Stuff </vt:lpstr>
      <vt:lpstr>Why Wifi</vt:lpstr>
      <vt:lpstr>Creds from the Sky</vt:lpstr>
      <vt:lpstr>The Current State</vt:lpstr>
      <vt:lpstr>PowerPoint Presentation</vt:lpstr>
      <vt:lpstr>Targeted Wifi Primer</vt:lpstr>
      <vt:lpstr>Finding Networks</vt:lpstr>
      <vt:lpstr>Simple Association</vt:lpstr>
      <vt:lpstr>KARMA Attacks</vt:lpstr>
      <vt:lpstr>How KARMA Works</vt:lpstr>
      <vt:lpstr>Not so well anymore</vt:lpstr>
      <vt:lpstr>Build PNL &amp; Respond to Broadcasts</vt:lpstr>
      <vt:lpstr>Disclaimer</vt:lpstr>
      <vt:lpstr>On Probes</vt:lpstr>
      <vt:lpstr>Hidden Networks &amp; Loud Mode</vt:lpstr>
      <vt:lpstr>Secure Networks</vt:lpstr>
      <vt:lpstr>Auto Crack ‘n Add</vt:lpstr>
      <vt:lpstr>PEAP</vt:lpstr>
      <vt:lpstr>Man In The Middle</vt:lpstr>
      <vt:lpstr>Non-SSL Protocols - SSLSplit</vt:lpstr>
      <vt:lpstr>Fake It until you Make It</vt:lpstr>
      <vt:lpstr>Captive Portal SE</vt:lpstr>
      <vt:lpstr>Side Loading Evil Certs</vt:lpstr>
      <vt:lpstr>HSTS Partial Bypass by LeonardoNVE</vt:lpstr>
      <vt:lpstr>FireSheep ReBorn as FireLamb</vt:lpstr>
      <vt:lpstr>Lots of MitM</vt:lpstr>
      <vt:lpstr>Creds from the Sky</vt:lpstr>
      <vt:lpstr>More Info</vt:lpstr>
    </vt:vector>
  </TitlesOfParts>
  <Company>SensePost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Dominic White</dc:creator>
  <cp:lastModifiedBy>Daniel cuthbert</cp:lastModifiedBy>
  <cp:revision>106</cp:revision>
  <dcterms:created xsi:type="dcterms:W3CDTF">2014-08-05T21:20:08Z</dcterms:created>
  <dcterms:modified xsi:type="dcterms:W3CDTF">2015-03-23T03:31:41Z</dcterms:modified>
</cp:coreProperties>
</file>