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5"/>
  </p:sldMasterIdLst>
  <p:notesMasterIdLst>
    <p:notesMasterId r:id="rId24"/>
  </p:notesMasterIdLst>
  <p:handoutMasterIdLst>
    <p:handoutMasterId r:id="rId25"/>
  </p:handoutMasterIdLst>
  <p:sldIdLst>
    <p:sldId id="256" r:id="rId6"/>
    <p:sldId id="433" r:id="rId7"/>
    <p:sldId id="431" r:id="rId8"/>
    <p:sldId id="430" r:id="rId9"/>
    <p:sldId id="434" r:id="rId10"/>
    <p:sldId id="436" r:id="rId11"/>
    <p:sldId id="435" r:id="rId12"/>
    <p:sldId id="444" r:id="rId13"/>
    <p:sldId id="411" r:id="rId14"/>
    <p:sldId id="437" r:id="rId15"/>
    <p:sldId id="420" r:id="rId16"/>
    <p:sldId id="441" r:id="rId17"/>
    <p:sldId id="442" r:id="rId18"/>
    <p:sldId id="438" r:id="rId19"/>
    <p:sldId id="428" r:id="rId20"/>
    <p:sldId id="405" r:id="rId21"/>
    <p:sldId id="443" r:id="rId22"/>
    <p:sldId id="343" r:id="rId23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lnSpc>
        <a:spcPts val="2500"/>
      </a:lnSpc>
      <a:spcBef>
        <a:spcPct val="0"/>
      </a:spcBef>
      <a:spcAft>
        <a:spcPts val="1000"/>
      </a:spcAft>
      <a:buClr>
        <a:srgbClr val="FDAA03"/>
      </a:buClr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ts val="2500"/>
      </a:lnSpc>
      <a:spcBef>
        <a:spcPct val="0"/>
      </a:spcBef>
      <a:spcAft>
        <a:spcPts val="1000"/>
      </a:spcAft>
      <a:buClr>
        <a:srgbClr val="FDAA03"/>
      </a:buClr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ts val="2500"/>
      </a:lnSpc>
      <a:spcBef>
        <a:spcPct val="0"/>
      </a:spcBef>
      <a:spcAft>
        <a:spcPts val="1000"/>
      </a:spcAft>
      <a:buClr>
        <a:srgbClr val="FDAA03"/>
      </a:buClr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ts val="2500"/>
      </a:lnSpc>
      <a:spcBef>
        <a:spcPct val="0"/>
      </a:spcBef>
      <a:spcAft>
        <a:spcPts val="1000"/>
      </a:spcAft>
      <a:buClr>
        <a:srgbClr val="FDAA03"/>
      </a:buClr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ts val="2500"/>
      </a:lnSpc>
      <a:spcBef>
        <a:spcPct val="0"/>
      </a:spcBef>
      <a:spcAft>
        <a:spcPts val="1000"/>
      </a:spcAft>
      <a:buClr>
        <a:srgbClr val="FDAA03"/>
      </a:buClr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berts, Glenn F." initials="GFR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BF00"/>
    <a:srgbClr val="FFFF99"/>
    <a:srgbClr val="D9E3FF"/>
    <a:srgbClr val="CCECFF"/>
    <a:srgbClr val="004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139" autoAdjust="0"/>
    <p:restoredTop sz="99571" autoAdjust="0"/>
  </p:normalViewPr>
  <p:slideViewPr>
    <p:cSldViewPr snapToGrid="0">
      <p:cViewPr varScale="1">
        <p:scale>
          <a:sx n="78" d="100"/>
          <a:sy n="78" d="100"/>
        </p:scale>
        <p:origin x="1290" y="84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-3516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Aft>
                <a:spcPct val="0"/>
              </a:spcAft>
              <a:buClrTx/>
              <a:defRPr sz="1200" b="0"/>
            </a:lvl1pPr>
          </a:lstStyle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Aft>
                <a:spcPct val="0"/>
              </a:spcAft>
              <a:buClrTx/>
              <a:defRPr sz="1200" b="0"/>
            </a:lvl1pPr>
          </a:lstStyle>
          <a:p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Aft>
                <a:spcPct val="0"/>
              </a:spcAft>
              <a:buClrTx/>
              <a:defRPr sz="1200" b="0"/>
            </a:lvl1pPr>
          </a:lstStyle>
          <a:p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Aft>
                <a:spcPct val="0"/>
              </a:spcAft>
              <a:buClrTx/>
              <a:defRPr sz="1200" b="0"/>
            </a:lvl1pPr>
          </a:lstStyle>
          <a:p>
            <a:fld id="{FEA2C0C7-6E20-4D11-829A-FB0064360B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6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Aft>
                <a:spcPct val="0"/>
              </a:spcAft>
              <a:buClrTx/>
              <a:defRPr sz="1200" b="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Aft>
                <a:spcPct val="0"/>
              </a:spcAft>
              <a:buClrTx/>
              <a:defRPr sz="1200" b="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Aft>
                <a:spcPct val="0"/>
              </a:spcAft>
              <a:buClrTx/>
              <a:defRPr sz="1200" b="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Aft>
                <a:spcPct val="0"/>
              </a:spcAft>
              <a:buClrTx/>
              <a:defRPr sz="1200" b="0"/>
            </a:lvl1pPr>
          </a:lstStyle>
          <a:p>
            <a:fld id="{575D93EA-E77E-4ECF-AC89-CC6B81F2E6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806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2FE1C3-FF7E-4A3C-9DEA-E6B5525D8182}" type="slidenum">
              <a:rPr lang="en-US"/>
              <a:pPr/>
              <a:t>1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125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4"/>
          <p:cNvSpPr txBox="1">
            <a:spLocks noChangeArrowheads="1"/>
          </p:cNvSpPr>
          <p:nvPr/>
        </p:nvSpPr>
        <p:spPr bwMode="auto">
          <a:xfrm>
            <a:off x="1702966" y="6534227"/>
            <a:ext cx="5027338" cy="35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2014 The MITRE Corporation. All rights reserved. 	</a:t>
            </a:r>
            <a:r>
              <a:rPr lang="en-US" sz="800" b="0" dirty="0" smtClean="0">
                <a:solidFill>
                  <a:schemeClr val="tx1"/>
                </a:solidFill>
                <a:latin typeface="Arial" charset="0"/>
              </a:rPr>
              <a:t>Approved for Public Release: Case #13-4177</a:t>
            </a:r>
            <a:endParaRPr lang="en-US" sz="800" b="0" dirty="0" smtClean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783116" y="2568939"/>
            <a:ext cx="4602163" cy="389922"/>
          </a:xfrm>
        </p:spPr>
        <p:txBody>
          <a:bodyPr/>
          <a:lstStyle>
            <a:lvl1pPr marL="0" indent="0">
              <a:buFont typeface="Wingdings" pitchFamily="2" charset="2"/>
              <a:buNone/>
              <a:defRPr b="1" spc="0" baseline="0">
                <a:solidFill>
                  <a:schemeClr val="tx2"/>
                </a:solidFill>
                <a:latin typeface="Helvetica LT Std" pitchFamily="34" charset="0"/>
                <a:cs typeface="Calibri" pitchFamily="34" charset="0"/>
              </a:defRPr>
            </a:lvl1pPr>
          </a:lstStyle>
          <a:p>
            <a:r>
              <a:rPr lang="en-US" altLang="en-US" dirty="0" smtClean="0"/>
              <a:t>Author</a:t>
            </a:r>
            <a:endParaRPr lang="en-US" altLang="en-US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757146" y="368932"/>
            <a:ext cx="7246620" cy="1981200"/>
          </a:xfrm>
        </p:spPr>
        <p:txBody>
          <a:bodyPr anchor="b" anchorCtr="0">
            <a:normAutofit/>
          </a:bodyPr>
          <a:lstStyle>
            <a:lvl1pPr algn="l">
              <a:lnSpc>
                <a:spcPts val="4400"/>
              </a:lnSpc>
              <a:defRPr sz="4000" b="1">
                <a:solidFill>
                  <a:schemeClr val="tx2"/>
                </a:solidFill>
                <a:latin typeface="Helvetica LT Std" pitchFamily="34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0" y="0"/>
            <a:ext cx="407324" cy="2398143"/>
          </a:xfrm>
          <a:prstGeom prst="rect">
            <a:avLst/>
          </a:prstGeom>
          <a:solidFill>
            <a:srgbClr val="C1CD2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823649" y="2448468"/>
            <a:ext cx="7944793" cy="0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rgbClr val="C1CD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0" y="2510287"/>
            <a:ext cx="407324" cy="434771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823649" y="6534227"/>
            <a:ext cx="7944793" cy="0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rgbClr val="C1CD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433" y="6250820"/>
            <a:ext cx="670505" cy="243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33527-BB03-47C3-B68C-229951B94A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00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3400"/>
              </a:lnSpc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enter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 </a:t>
            </a:r>
            <a:fld id="{B9AE4E6B-A92F-4F57-91B7-F22BFFFFBCB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1706" y="6530196"/>
            <a:ext cx="7556739" cy="2862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>
              <a:lnSpc>
                <a:spcPts val="1300"/>
              </a:lnSpc>
              <a:spcAft>
                <a:spcPct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Helvetica LT Std" pitchFamily="34" charset="0"/>
              </a:defRPr>
            </a:lvl1pPr>
          </a:lstStyle>
          <a:p>
            <a:pPr algn="l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2014 The MITRE Corporation. All rights reserved. 	</a:t>
            </a:r>
            <a:r>
              <a:rPr lang="en-US" b="0" dirty="0" smtClean="0">
                <a:solidFill>
                  <a:schemeClr val="tx1"/>
                </a:solidFill>
                <a:latin typeface="Arial" charset="0"/>
              </a:rPr>
              <a:t>Approved for Public Release: Case #13-4177</a:t>
            </a: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216996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lnSpc>
                <a:spcPts val="3200"/>
              </a:lnSpc>
              <a:defRPr>
                <a:solidFill>
                  <a:schemeClr val="tx2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600"/>
              </a:spcAft>
              <a:defRPr sz="20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  <a:lvl2pPr>
              <a:spcAft>
                <a:spcPts val="600"/>
              </a:spcAft>
              <a:defRPr sz="20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2pPr>
            <a:lvl3pPr>
              <a:spcAft>
                <a:spcPts val="600"/>
              </a:spcAft>
              <a:defRPr sz="18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1217" y="76200"/>
            <a:ext cx="495766" cy="1809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Helvetica LT Std" pitchFamily="34" charset="0"/>
              </a:defRPr>
            </a:lvl1pPr>
          </a:lstStyle>
          <a:p>
            <a:fld id="{CA538793-F95B-4CFC-9A87-DBAD57B24C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0486" y="6594600"/>
            <a:ext cx="5832560" cy="2218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>
              <a:lnSpc>
                <a:spcPts val="1300"/>
              </a:lnSpc>
              <a:spcAft>
                <a:spcPct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Helvetica LT Std" pitchFamily="34" charset="0"/>
              </a:defRPr>
            </a:lvl1pPr>
          </a:lstStyle>
          <a:p>
            <a:pPr algn="l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2014 The MITRE Corporation. All rights reserved. 	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ternate_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24245" y="4025438"/>
            <a:ext cx="7946694" cy="1371600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443293" y="4083050"/>
            <a:ext cx="1271016" cy="127101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74246" y="4083050"/>
            <a:ext cx="1271016" cy="127101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188055" y="4083050"/>
            <a:ext cx="1271016" cy="127101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501864" y="4083050"/>
            <a:ext cx="1271016" cy="127101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815673" y="4083050"/>
            <a:ext cx="1271016" cy="127101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129482" y="4083050"/>
            <a:ext cx="1271016" cy="127101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34"/>
          <p:cNvSpPr txBox="1">
            <a:spLocks noChangeArrowheads="1"/>
          </p:cNvSpPr>
          <p:nvPr/>
        </p:nvSpPr>
        <p:spPr bwMode="auto">
          <a:xfrm>
            <a:off x="6314380" y="6533104"/>
            <a:ext cx="255069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  <a:spcAft>
                <a:spcPct val="0"/>
              </a:spcAft>
              <a:buClrTx/>
            </a:pPr>
            <a:r>
              <a:rPr lang="en-US" altLang="en-US" sz="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T Std" pitchFamily="34" charset="0"/>
              </a:rPr>
              <a:t>© 2014</a:t>
            </a:r>
            <a:r>
              <a:rPr lang="en-US" altLang="en-US" sz="800" b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T Std" pitchFamily="34" charset="0"/>
              </a:rPr>
              <a:t> </a:t>
            </a:r>
            <a:r>
              <a:rPr lang="en-US" altLang="en-US" sz="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T Std" pitchFamily="34" charset="0"/>
              </a:rPr>
              <a:t>The MITRE Corporation. All rights reserved.</a:t>
            </a:r>
            <a:endParaRPr lang="en-US" altLang="en-US" sz="800" b="0" dirty="0">
              <a:solidFill>
                <a:schemeClr val="tx1">
                  <a:lumMod val="50000"/>
                  <a:lumOff val="50000"/>
                </a:schemeClr>
              </a:solidFill>
              <a:latin typeface="Helvetica LT Std" pitchFamily="34" charset="0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783116" y="2568939"/>
            <a:ext cx="4602163" cy="389922"/>
          </a:xfrm>
        </p:spPr>
        <p:txBody>
          <a:bodyPr/>
          <a:lstStyle>
            <a:lvl1pPr marL="0" indent="0">
              <a:buFont typeface="Wingdings" pitchFamily="2" charset="2"/>
              <a:buNone/>
              <a:defRPr b="1" spc="0" baseline="0">
                <a:solidFill>
                  <a:schemeClr val="tx2"/>
                </a:solidFill>
                <a:latin typeface="Helvetica LT Std" pitchFamily="34" charset="0"/>
                <a:cs typeface="Calibri" pitchFamily="34" charset="0"/>
              </a:defRPr>
            </a:lvl1pPr>
          </a:lstStyle>
          <a:p>
            <a:r>
              <a:rPr lang="en-US" altLang="en-US" dirty="0" smtClean="0"/>
              <a:t>Author</a:t>
            </a:r>
            <a:endParaRPr lang="en-US" altLang="en-US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757146" y="368932"/>
            <a:ext cx="7246620" cy="1981200"/>
          </a:xfrm>
        </p:spPr>
        <p:txBody>
          <a:bodyPr anchor="b" anchorCtr="0">
            <a:normAutofit/>
          </a:bodyPr>
          <a:lstStyle>
            <a:lvl1pPr algn="l">
              <a:lnSpc>
                <a:spcPts val="4400"/>
              </a:lnSpc>
              <a:defRPr sz="4000" b="1">
                <a:solidFill>
                  <a:schemeClr val="tx2"/>
                </a:solidFill>
                <a:latin typeface="Helvetica LT Std" pitchFamily="34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0" y="0"/>
            <a:ext cx="407324" cy="2398143"/>
          </a:xfrm>
          <a:prstGeom prst="rect">
            <a:avLst/>
          </a:prstGeom>
          <a:solidFill>
            <a:srgbClr val="C1CD2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823649" y="2448468"/>
            <a:ext cx="7944793" cy="0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rgbClr val="C1CD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0" y="2510287"/>
            <a:ext cx="407324" cy="434771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823649" y="6534227"/>
            <a:ext cx="7944793" cy="0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rgbClr val="C1CD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433" y="6250820"/>
            <a:ext cx="670505" cy="2438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40520" y="106913"/>
            <a:ext cx="8030418" cy="184666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200" i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Center or Organization Name Here</a:t>
            </a:r>
            <a:endParaRPr lang="en-US" sz="1200" i="0">
              <a:solidFill>
                <a:schemeClr val="tx2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2045" y="4353828"/>
            <a:ext cx="90120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ea typeface="Verdana" pitchFamily="34" charset="0"/>
                <a:cs typeface="Verdana" pitchFamily="34" charset="0"/>
              </a:rPr>
              <a:t>Optional</a:t>
            </a:r>
            <a:r>
              <a:rPr lang="en-US" sz="1400" baseline="0" smtClean="0">
                <a:ea typeface="Verdana" pitchFamily="34" charset="0"/>
                <a:cs typeface="Verdana" pitchFamily="34" charset="0"/>
              </a:rPr>
              <a:t> </a:t>
            </a: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ea typeface="Verdana" pitchFamily="34" charset="0"/>
                <a:cs typeface="Verdana" pitchFamily="34" charset="0"/>
              </a:rPr>
              <a:t>Image</a:t>
            </a:r>
            <a:endParaRPr lang="en-US" sz="1400" dirty="0" smtClean="0"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 dirty="0" smtClean="0">
                <a:ea typeface="Verdana" pitchFamily="34" charset="0"/>
                <a:cs typeface="Verdana" pitchFamily="34" charset="0"/>
              </a:rPr>
              <a:t>Here</a:t>
            </a:r>
            <a:endParaRPr lang="en-US" sz="14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72959" y="4353828"/>
            <a:ext cx="90120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ea typeface="Verdana" pitchFamily="34" charset="0"/>
                <a:cs typeface="Verdana" pitchFamily="34" charset="0"/>
              </a:rPr>
              <a:t>Optional</a:t>
            </a:r>
            <a:r>
              <a:rPr lang="en-US" sz="1400" baseline="0" smtClean="0">
                <a:ea typeface="Verdana" pitchFamily="34" charset="0"/>
                <a:cs typeface="Verdana" pitchFamily="34" charset="0"/>
              </a:rPr>
              <a:t> </a:t>
            </a: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ea typeface="Verdana" pitchFamily="34" charset="0"/>
                <a:cs typeface="Verdana" pitchFamily="34" charset="0"/>
              </a:rPr>
              <a:t>Image</a:t>
            </a:r>
            <a:endParaRPr lang="en-US" sz="1400" dirty="0" smtClean="0"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 dirty="0" smtClean="0">
                <a:ea typeface="Verdana" pitchFamily="34" charset="0"/>
                <a:cs typeface="Verdana" pitchFamily="34" charset="0"/>
              </a:rPr>
              <a:t>Here</a:t>
            </a:r>
            <a:endParaRPr lang="en-US" sz="14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83873" y="4353828"/>
            <a:ext cx="90120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ea typeface="Verdana" pitchFamily="34" charset="0"/>
                <a:cs typeface="Verdana" pitchFamily="34" charset="0"/>
              </a:rPr>
              <a:t>Optional</a:t>
            </a:r>
            <a:r>
              <a:rPr lang="en-US" sz="1400" baseline="0" smtClean="0">
                <a:ea typeface="Verdana" pitchFamily="34" charset="0"/>
                <a:cs typeface="Verdana" pitchFamily="34" charset="0"/>
              </a:rPr>
              <a:t> </a:t>
            </a: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ea typeface="Verdana" pitchFamily="34" charset="0"/>
                <a:cs typeface="Verdana" pitchFamily="34" charset="0"/>
              </a:rPr>
              <a:t>Image</a:t>
            </a:r>
            <a:endParaRPr lang="en-US" sz="1400" dirty="0" smtClean="0"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 dirty="0" smtClean="0">
                <a:ea typeface="Verdana" pitchFamily="34" charset="0"/>
                <a:cs typeface="Verdana" pitchFamily="34" charset="0"/>
              </a:rPr>
              <a:t>Here</a:t>
            </a:r>
            <a:endParaRPr lang="en-US" sz="14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94787" y="4353828"/>
            <a:ext cx="90120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ea typeface="Verdana" pitchFamily="34" charset="0"/>
                <a:cs typeface="Verdana" pitchFamily="34" charset="0"/>
              </a:rPr>
              <a:t>Optional</a:t>
            </a:r>
            <a:r>
              <a:rPr lang="en-US" sz="1400" baseline="0" smtClean="0">
                <a:ea typeface="Verdana" pitchFamily="34" charset="0"/>
                <a:cs typeface="Verdana" pitchFamily="34" charset="0"/>
              </a:rPr>
              <a:t> </a:t>
            </a: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ea typeface="Verdana" pitchFamily="34" charset="0"/>
                <a:cs typeface="Verdana" pitchFamily="34" charset="0"/>
              </a:rPr>
              <a:t>Image</a:t>
            </a:r>
            <a:endParaRPr lang="en-US" sz="1400" dirty="0" smtClean="0"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 dirty="0" smtClean="0">
                <a:ea typeface="Verdana" pitchFamily="34" charset="0"/>
                <a:cs typeface="Verdana" pitchFamily="34" charset="0"/>
              </a:rPr>
              <a:t>Here</a:t>
            </a:r>
            <a:endParaRPr lang="en-US" sz="14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05701" y="4353828"/>
            <a:ext cx="90120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ea typeface="Verdana" pitchFamily="34" charset="0"/>
                <a:cs typeface="Verdana" pitchFamily="34" charset="0"/>
              </a:rPr>
              <a:t>Optional</a:t>
            </a:r>
            <a:r>
              <a:rPr lang="en-US" sz="1400" baseline="0" smtClean="0">
                <a:ea typeface="Verdana" pitchFamily="34" charset="0"/>
                <a:cs typeface="Verdana" pitchFamily="34" charset="0"/>
              </a:rPr>
              <a:t> </a:t>
            </a: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ea typeface="Verdana" pitchFamily="34" charset="0"/>
                <a:cs typeface="Verdana" pitchFamily="34" charset="0"/>
              </a:rPr>
              <a:t>Image</a:t>
            </a:r>
            <a:endParaRPr lang="en-US" sz="1400" dirty="0" smtClean="0"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 dirty="0" smtClean="0">
                <a:ea typeface="Verdana" pitchFamily="34" charset="0"/>
                <a:cs typeface="Verdana" pitchFamily="34" charset="0"/>
              </a:rPr>
              <a:t>Here</a:t>
            </a:r>
            <a:endParaRPr lang="en-US" sz="14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16615" y="4353828"/>
            <a:ext cx="90120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ea typeface="Verdana" pitchFamily="34" charset="0"/>
                <a:cs typeface="Verdana" pitchFamily="34" charset="0"/>
              </a:rPr>
              <a:t>Optional</a:t>
            </a:r>
            <a:r>
              <a:rPr lang="en-US" sz="1400" baseline="0" smtClean="0">
                <a:ea typeface="Verdana" pitchFamily="34" charset="0"/>
                <a:cs typeface="Verdana" pitchFamily="34" charset="0"/>
              </a:rPr>
              <a:t> </a:t>
            </a: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ea typeface="Verdana" pitchFamily="34" charset="0"/>
                <a:cs typeface="Verdana" pitchFamily="34" charset="0"/>
              </a:rPr>
              <a:t>Image</a:t>
            </a:r>
            <a:endParaRPr lang="en-US" sz="1400" dirty="0" smtClean="0"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 dirty="0" smtClean="0">
                <a:ea typeface="Verdana" pitchFamily="34" charset="0"/>
                <a:cs typeface="Verdana" pitchFamily="34" charset="0"/>
              </a:rPr>
              <a:t>Here</a:t>
            </a:r>
            <a:endParaRPr lang="en-US" sz="1400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94721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 bwMode="auto">
          <a:xfrm>
            <a:off x="838200" y="3276600"/>
            <a:ext cx="7780020" cy="0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rgbClr val="C1CD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 Box 34"/>
          <p:cNvSpPr txBox="1">
            <a:spLocks noChangeArrowheads="1"/>
          </p:cNvSpPr>
          <p:nvPr/>
        </p:nvSpPr>
        <p:spPr bwMode="auto">
          <a:xfrm>
            <a:off x="6288502" y="6590252"/>
            <a:ext cx="255069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  <a:spcAft>
                <a:spcPct val="0"/>
              </a:spcAft>
              <a:buClrTx/>
            </a:pPr>
            <a:r>
              <a:rPr lang="en-US" altLang="en-US" sz="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© 2014</a:t>
            </a:r>
            <a:r>
              <a:rPr lang="en-US" altLang="en-US" sz="800" b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 </a:t>
            </a:r>
            <a:r>
              <a:rPr lang="en-US" altLang="en-US" sz="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The MITRE Corporation. All rights reserved.</a:t>
            </a:r>
            <a:endParaRPr lang="en-US" altLang="en-US" sz="800" b="0" dirty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0" y="0"/>
            <a:ext cx="407324" cy="3124200"/>
          </a:xfrm>
          <a:prstGeom prst="rect">
            <a:avLst/>
          </a:prstGeom>
          <a:solidFill>
            <a:srgbClr val="C1CD2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0" y="3352800"/>
            <a:ext cx="407324" cy="35052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6917" y="76200"/>
            <a:ext cx="495766" cy="1809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Helvetica LT Std" pitchFamily="34" charset="0"/>
              </a:defRPr>
            </a:lvl1pPr>
          </a:lstStyle>
          <a:p>
            <a:fld id="{2C333527-BB03-47C3-B68C-229951B94A0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823649" y="6534227"/>
            <a:ext cx="7944793" cy="0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rgbClr val="C1CD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49" y="6250820"/>
            <a:ext cx="670505" cy="243820"/>
          </a:xfrm>
          <a:prstGeom prst="rect">
            <a:avLst/>
          </a:prstGeom>
        </p:spPr>
      </p:pic>
      <p:sp>
        <p:nvSpPr>
          <p:cNvPr id="13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23649" y="3463137"/>
            <a:ext cx="4602163" cy="389922"/>
          </a:xfrm>
        </p:spPr>
        <p:txBody>
          <a:bodyPr/>
          <a:lstStyle>
            <a:lvl1pPr marL="0" indent="0">
              <a:buFont typeface="Wingdings" pitchFamily="2" charset="2"/>
              <a:buNone/>
              <a:defRPr b="1" spc="300" baseline="0">
                <a:solidFill>
                  <a:schemeClr val="tx2"/>
                </a:solidFill>
                <a:latin typeface="Helvetica LT Std" pitchFamily="34" charset="0"/>
                <a:cs typeface="Calibri" pitchFamily="34" charset="0"/>
              </a:defRPr>
            </a:lvl1pPr>
          </a:lstStyle>
          <a:p>
            <a:r>
              <a:rPr lang="en-US" altLang="en-US" smtClean="0"/>
              <a:t>Subtitle</a:t>
            </a:r>
            <a:endParaRPr lang="en-US" altLang="en-US" dirty="0"/>
          </a:p>
        </p:txBody>
      </p:sp>
      <p:sp>
        <p:nvSpPr>
          <p:cNvPr id="21" name="Rectangle 9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762000" y="1041287"/>
            <a:ext cx="7246620" cy="1981200"/>
          </a:xfrm>
        </p:spPr>
        <p:txBody>
          <a:bodyPr anchor="b" anchorCtr="0">
            <a:normAutofit/>
          </a:bodyPr>
          <a:lstStyle>
            <a:lvl1pPr algn="l">
              <a:lnSpc>
                <a:spcPts val="4400"/>
              </a:lnSpc>
              <a:defRPr sz="4000" b="1">
                <a:solidFill>
                  <a:schemeClr val="tx2"/>
                </a:solidFill>
                <a:latin typeface="Helvetica LT Std" pitchFamily="34" charset="0"/>
                <a:cs typeface="Times New Roman" pitchFamily="18" charset="0"/>
              </a:defRPr>
            </a:lvl1pPr>
          </a:lstStyle>
          <a:p>
            <a:r>
              <a:rPr lang="en-US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63416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98596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498596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6917" y="76200"/>
            <a:ext cx="495766" cy="1809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Helvetica LT Std" pitchFamily="34" charset="0"/>
              </a:defRPr>
            </a:lvl1pPr>
          </a:lstStyle>
          <a:p>
            <a:fld id="{63337DF1-FFD0-467C-AEC8-891FB64B6D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0486" y="6594600"/>
            <a:ext cx="5832560" cy="2218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>
              <a:lnSpc>
                <a:spcPts val="1300"/>
              </a:lnSpc>
              <a:spcAft>
                <a:spcPct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Helvetica LT Std" pitchFamily="34" charset="0"/>
              </a:defRPr>
            </a:lvl1pPr>
          </a:lstStyle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2014 The MITRE Corporation. All rights reserved. 	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85365"/>
            <a:ext cx="4040188" cy="487362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48927"/>
            <a:ext cx="4040188" cy="3951288"/>
          </a:xfrm>
        </p:spPr>
        <p:txBody>
          <a:bodyPr>
            <a:normAutofit/>
          </a:bodyPr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5" y="2048927"/>
            <a:ext cx="4041775" cy="3951288"/>
          </a:xfrm>
        </p:spPr>
        <p:txBody>
          <a:bodyPr>
            <a:normAutofit/>
          </a:bodyPr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800600" y="1485365"/>
            <a:ext cx="4040188" cy="487362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336917" y="76200"/>
            <a:ext cx="495766" cy="1809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Helvetica LT Std" pitchFamily="34" charset="0"/>
              </a:defRPr>
            </a:lvl1pPr>
          </a:lstStyle>
          <a:p>
            <a:fld id="{2C333527-BB03-47C3-B68C-229951B94A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0486" y="6594600"/>
            <a:ext cx="5832560" cy="2218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>
              <a:lnSpc>
                <a:spcPts val="1300"/>
              </a:lnSpc>
              <a:spcAft>
                <a:spcPct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Helvetica LT Std" pitchFamily="34" charset="0"/>
              </a:defRPr>
            </a:lvl1pPr>
          </a:lstStyle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2014 The MITRE Corporation. All rights reserved. 	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9445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3771" y="6613071"/>
            <a:ext cx="5669280" cy="203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>
              <a:lnSpc>
                <a:spcPts val="1300"/>
              </a:lnSpc>
              <a:spcAft>
                <a:spcPct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2014 The MITRE Corporation. All rights reserved. 	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6917" y="76200"/>
            <a:ext cx="495766" cy="1809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Helvetica LT Std" pitchFamily="34" charset="0"/>
              </a:defRPr>
            </a:lvl1pPr>
          </a:lstStyle>
          <a:p>
            <a:fld id="{C385EAEB-546A-4E88-B145-1FAD9C4081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6917" y="76200"/>
            <a:ext cx="495766" cy="1809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Helvetica LT Std" pitchFamily="34" charset="0"/>
              </a:defRPr>
            </a:lvl1pPr>
          </a:lstStyle>
          <a:p>
            <a:fld id="{6EC1F5EB-BA1D-4F22-94ED-B2480B2BF3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3771" y="6613071"/>
            <a:ext cx="5669280" cy="203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>
              <a:lnSpc>
                <a:spcPts val="1300"/>
              </a:lnSpc>
              <a:spcAft>
                <a:spcPct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2014 The MITRE Corporation. All rights reserved. 	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71894" y="6478601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tx2"/>
                </a:solidFill>
                <a:latin typeface="MITRE" pitchFamily="82" charset="0"/>
              </a:rPr>
              <a:t>MITRE</a:t>
            </a:r>
            <a:endParaRPr lang="en-US">
              <a:solidFill>
                <a:schemeClr val="tx2"/>
              </a:solidFill>
              <a:latin typeface="MITRE" pitchFamily="82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0" y="0"/>
            <a:ext cx="407324" cy="1288473"/>
          </a:xfrm>
          <a:prstGeom prst="rect">
            <a:avLst/>
          </a:prstGeom>
          <a:solidFill>
            <a:srgbClr val="C1CD2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0" y="1446415"/>
            <a:ext cx="407324" cy="541158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6917" y="76200"/>
            <a:ext cx="495766" cy="1809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Helvetica LT Std" pitchFamily="34" charset="0"/>
              </a:defRPr>
            </a:lvl1pPr>
          </a:lstStyle>
          <a:p>
            <a:fld id="{2C333527-BB03-47C3-B68C-229951B94A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3771" y="6613071"/>
            <a:ext cx="5669280" cy="203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>
              <a:lnSpc>
                <a:spcPts val="1300"/>
              </a:lnSpc>
              <a:spcAft>
                <a:spcPct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2014 The MITRE Corporation. All rights reserved. 	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8229600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308" y="6594600"/>
            <a:ext cx="5834738" cy="2218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>
              <a:lnSpc>
                <a:spcPts val="1300"/>
              </a:lnSpc>
              <a:spcAft>
                <a:spcPct val="0"/>
              </a:spcAft>
              <a:tabLst>
                <a:tab pos="3600450" algn="l"/>
              </a:tabLst>
              <a:defRPr sz="800">
                <a:solidFill>
                  <a:schemeClr val="tx1">
                    <a:tint val="75000"/>
                  </a:schemeClr>
                </a:solidFill>
                <a:latin typeface="Helvetica LT Std" pitchFamily="34" charset="0"/>
              </a:defRPr>
            </a:lvl1pPr>
          </a:lstStyle>
          <a:p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2014 The MITRE Corporation. All rights reserved.  For internal MITRE use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618308" y="1295400"/>
            <a:ext cx="8220892" cy="0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rgbClr val="C1CD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0" y="1"/>
            <a:ext cx="407324" cy="1219200"/>
          </a:xfrm>
          <a:prstGeom prst="rect">
            <a:avLst/>
          </a:prstGeom>
          <a:solidFill>
            <a:srgbClr val="C1CD2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1371601"/>
            <a:ext cx="407324" cy="5486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7681" y="76200"/>
            <a:ext cx="495766" cy="1809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Helvetica LT Std" pitchFamily="34" charset="0"/>
              </a:defRPr>
            </a:lvl1pPr>
          </a:lstStyle>
          <a:p>
            <a:fld id="{2C333527-BB03-47C3-B68C-229951B94A0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947" y="6540145"/>
            <a:ext cx="670505" cy="2438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8" r:id="rId10"/>
    <p:sldLayoutId id="214748366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lang="en-US" sz="2800" b="1" kern="1200">
          <a:solidFill>
            <a:schemeClr val="tx2"/>
          </a:solidFill>
          <a:latin typeface="Helvetica LT Std" pitchFamily="34" charset="0"/>
          <a:ea typeface="Verdana" pitchFamily="34" charset="0"/>
          <a:cs typeface="Verdana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120000"/>
        <a:buFont typeface="Wingdings" pitchFamily="2" charset="2"/>
        <a:buChar char="§"/>
        <a:defRPr sz="2000" b="1" kern="1200">
          <a:solidFill>
            <a:schemeClr val="tx1"/>
          </a:solidFill>
          <a:latin typeface="Helvetica LT Std" pitchFamily="34" charset="0"/>
          <a:ea typeface="+mn-ea"/>
          <a:cs typeface="Calibri" pitchFamily="34" charset="0"/>
        </a:defRPr>
      </a:lvl1pPr>
      <a:lvl2pPr marL="515938" indent="-228600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Helvetica LT Std" pitchFamily="34" charset="0"/>
          <a:ea typeface="+mn-ea"/>
          <a:cs typeface="Calibri" pitchFamily="34" charset="0"/>
        </a:defRPr>
      </a:lvl2pPr>
      <a:lvl3pPr marL="747713" indent="-231775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110000"/>
        <a:buFont typeface="Wingdings" pitchFamily="2" charset="2"/>
        <a:buChar char="§"/>
        <a:defRPr sz="1800" kern="1200">
          <a:solidFill>
            <a:schemeClr val="tx1"/>
          </a:solidFill>
          <a:latin typeface="Helvetica LT Std" pitchFamily="34" charset="0"/>
          <a:ea typeface="+mn-ea"/>
          <a:cs typeface="Calibr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uact=8&amp;docid=UwfGO7YwqNeK2M&amp;tbnid=tyImpCAp8qlCBM:&amp;ved=0CAYQjRw&amp;url=http://www.jailbreakjailbreak.com/how-to-sync-apps-to-iphone-ipod-touch-or-ipad-tutorial/&amp;ei=-PkqU8WDF4qd0AHEz4DgCA&amp;psig=AFQjCNH4OsiiPAaLR3-VVKz7Ux9UvVNFUw&amp;ust=1395411797209926" TargetMode="External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frm=1&amp;source=images&amp;cd=&amp;cad=rja&amp;uact=8&amp;docid=hCf7wk7L7I3coM&amp;tbnid=slQkjmTlDwz8MM:&amp;ved=0CAYQjRw&amp;url=http://www.ijailbreak.com/cydia/download-appsync-for-ios-5-for-cracked-apps/&amp;ei=nvkqU-btDM6W0gGH9oGwBQ&amp;psig=AFQjCNFZ-oS5WYx1gaJOLUZqcoenfhCkwQ&amp;ust=1395411702431349" TargetMode="External"/><Relationship Id="rId11" Type="http://schemas.openxmlformats.org/officeDocument/2006/relationships/image" Target="../media/image25.jpeg"/><Relationship Id="rId5" Type="http://schemas.openxmlformats.org/officeDocument/2006/relationships/image" Target="../media/image22.jpeg"/><Relationship Id="rId10" Type="http://schemas.openxmlformats.org/officeDocument/2006/relationships/hyperlink" Target="http://www.google.com/url?sa=i&amp;rct=j&amp;q=&amp;esrc=s&amp;source=images&amp;cd=&amp;cad=rja&amp;uact=8&amp;docid=xB--f_D9pXAu7M&amp;tbnid=aTsYBU1eNf4InM:&amp;ved=0CAUQjRw&amp;url=http://news.softpedia.com/news/Pirated-iOS-Apps-Could-Give-Hackers-Ideas-for-Targeted-Attacks-Against-Organizations-324607.shtml&amp;ei=n8_bU_TCNcW-sQTTjICoBA&amp;bvm=bv.72197243,d.cWc&amp;psig=AFQjCNFACMKllhzfCZq8wkIcl8k52i6dvg&amp;ust=1407000848308190" TargetMode="External"/><Relationship Id="rId4" Type="http://schemas.openxmlformats.org/officeDocument/2006/relationships/image" Target="../media/image21.png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mailto:gblack@mitre.or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gganley@mitre.org" TargetMode="External"/><Relationship Id="rId5" Type="http://schemas.openxmlformats.org/officeDocument/2006/relationships/hyperlink" Target="https://project-imas.github.com/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pplidium.com/en/news/securing_ios_apps_patching_binaries/" TargetMode="External"/><Relationship Id="rId2" Type="http://schemas.openxmlformats.org/officeDocument/2006/relationships/hyperlink" Target="http://www.zdziarski.com/blog/?p=217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754379" y="1180457"/>
            <a:ext cx="8235711" cy="1143000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en-US" dirty="0"/>
              <a:t>iOS </a:t>
            </a:r>
            <a:r>
              <a:rPr lang="en-US" dirty="0" smtClean="0"/>
              <a:t>App Integrity – Got Any?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36223" y="5115320"/>
            <a:ext cx="7324366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kern="0" dirty="0">
                <a:solidFill>
                  <a:schemeClr val="tx2"/>
                </a:solidFill>
              </a:rPr>
              <a:t>Research Team: Gregg </a:t>
            </a:r>
            <a:r>
              <a:rPr lang="en-US" kern="0" dirty="0" smtClean="0">
                <a:solidFill>
                  <a:schemeClr val="tx2"/>
                </a:solidFill>
              </a:rPr>
              <a:t>Ganley(PI) and </a:t>
            </a:r>
            <a:r>
              <a:rPr lang="en-US" kern="0" dirty="0">
                <a:solidFill>
                  <a:schemeClr val="tx2"/>
                </a:solidFill>
              </a:rPr>
              <a:t>Gavin Black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738313" y="2901311"/>
            <a:ext cx="3302584" cy="1866700"/>
            <a:chOff x="4774616" y="3924500"/>
            <a:chExt cx="3302584" cy="18667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8356" y="3924500"/>
              <a:ext cx="3112541" cy="18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4832455"/>
              <a:ext cx="1447800" cy="958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 descr="92B5A6C3-5B20-4EDA-B65E-854259E68F6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616" y="3939536"/>
              <a:ext cx="918314" cy="918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02005" y="2552882"/>
            <a:ext cx="4602163" cy="1876243"/>
          </a:xfrm>
        </p:spPr>
        <p:txBody>
          <a:bodyPr/>
          <a:lstStyle/>
          <a:p>
            <a:endParaRPr lang="en-US" dirty="0"/>
          </a:p>
          <a:p>
            <a:r>
              <a:rPr lang="en-US" sz="1600" dirty="0" smtClean="0"/>
              <a:t>August 2014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040" y="3888031"/>
            <a:ext cx="19431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iMAS Encrypted Code Modules (ECM)</a:t>
            </a:r>
            <a:br>
              <a:rPr lang="en-US" dirty="0" smtClean="0"/>
            </a:br>
            <a:r>
              <a:rPr lang="en-US" dirty="0" smtClean="0"/>
              <a:t>Protection against static attacks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1"/>
            <a:ext cx="8229600" cy="2089030"/>
          </a:xfrm>
        </p:spPr>
        <p:txBody>
          <a:bodyPr/>
          <a:lstStyle/>
          <a:p>
            <a:r>
              <a:rPr lang="en-US" dirty="0" smtClean="0"/>
              <a:t>Isolate sensitive algorithms into dynamic libraries</a:t>
            </a:r>
          </a:p>
          <a:p>
            <a:r>
              <a:rPr lang="en-US" dirty="0" smtClean="0"/>
              <a:t>Deployment targeted for enterprise App Store not App Store </a:t>
            </a:r>
          </a:p>
          <a:p>
            <a:r>
              <a:rPr lang="en-US" dirty="0" smtClean="0"/>
              <a:t>Encrypt files and bundle as part of iOS app IPA file</a:t>
            </a:r>
          </a:p>
          <a:p>
            <a:r>
              <a:rPr lang="en-US" dirty="0" smtClean="0"/>
              <a:t>Decrypt and use at run-time</a:t>
            </a:r>
          </a:p>
          <a:p>
            <a:r>
              <a:rPr lang="en-US" dirty="0" smtClean="0"/>
              <a:t>Protects against static application attack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80720" y="48017"/>
            <a:ext cx="495766" cy="180918"/>
          </a:xfrm>
        </p:spPr>
        <p:txBody>
          <a:bodyPr/>
          <a:lstStyle/>
          <a:p>
            <a:fld id="{CA538793-F95B-4CFC-9A87-DBAD57B24C1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2014 The MITRE Corporation. All rights reserved. </a:t>
            </a:r>
            <a:r>
              <a:rPr lang="en-US" b="0" dirty="0" smtClean="0">
                <a:solidFill>
                  <a:schemeClr val="tx1"/>
                </a:solidFill>
                <a:latin typeface="Arial" charset="0"/>
              </a:rPr>
              <a:t>Approved for Public Release: Case #13-4177</a:t>
            </a:r>
            <a:endParaRPr lang="en-US" b="0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3868660" y="4824564"/>
            <a:ext cx="1714500" cy="1076325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52488" y="4966223"/>
            <a:ext cx="1346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dirty="0" smtClean="0">
                <a:ea typeface="Verdana" pitchFamily="34" charset="0"/>
                <a:cs typeface="Verdana" pitchFamily="34" charset="0"/>
              </a:rPr>
              <a:t>ECM</a:t>
            </a: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dirty="0" smtClean="0">
                <a:ea typeface="Verdana" pitchFamily="34" charset="0"/>
                <a:cs typeface="Verdana" pitchFamily="34" charset="0"/>
              </a:rPr>
              <a:t>DynamicLib</a:t>
            </a: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dirty="0" smtClean="0">
                <a:ea typeface="Verdana" pitchFamily="34" charset="0"/>
                <a:cs typeface="Verdana" pitchFamily="34" charset="0"/>
              </a:rPr>
              <a:t>Bundler</a:t>
            </a:r>
            <a:endParaRPr lang="en-US" sz="16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730328" y="3715843"/>
            <a:ext cx="2121476" cy="861788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558473" y="4646051"/>
            <a:ext cx="252704" cy="4620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631902" y="4646051"/>
            <a:ext cx="279062" cy="5380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38795" y="6315991"/>
            <a:ext cx="2114681" cy="374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algn="l">
              <a:lnSpc>
                <a:spcPts val="8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050" dirty="0" smtClean="0">
                <a:ea typeface="Verdana" pitchFamily="34" charset="0"/>
                <a:cs typeface="Verdana" pitchFamily="34" charset="0"/>
              </a:rPr>
              <a:t>Protected Functionality</a:t>
            </a:r>
          </a:p>
          <a:p>
            <a:pPr marL="171450" indent="-171450" algn="l">
              <a:lnSpc>
                <a:spcPts val="8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050" dirty="0" smtClean="0">
                <a:ea typeface="Verdana" pitchFamily="34" charset="0"/>
                <a:cs typeface="Verdana" pitchFamily="34" charset="0"/>
              </a:rPr>
              <a:t>Secured with ECM App Key</a:t>
            </a:r>
            <a:endParaRPr lang="en-US" sz="105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40752" y="3469622"/>
            <a:ext cx="19006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200"/>
              </a:lnSpc>
              <a:spcAft>
                <a:spcPts val="600"/>
              </a:spcAft>
            </a:pPr>
            <a:r>
              <a:rPr lang="en-US" sz="1000" dirty="0" smtClean="0">
                <a:ea typeface="Verdana" pitchFamily="34" charset="0"/>
                <a:cs typeface="Verdana" pitchFamily="34" charset="0"/>
              </a:rPr>
              <a:t>Ciphertext DynamicLib file</a:t>
            </a:r>
            <a:endParaRPr lang="en-US" sz="1000" dirty="0"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9211" y="4432823"/>
            <a:ext cx="333829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2609" y="3544854"/>
            <a:ext cx="247061" cy="34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4"/>
          <p:cNvGrpSpPr/>
          <p:nvPr/>
        </p:nvGrpSpPr>
        <p:grpSpPr>
          <a:xfrm>
            <a:off x="3316209" y="3984169"/>
            <a:ext cx="552451" cy="566991"/>
            <a:chOff x="942974" y="3000375"/>
            <a:chExt cx="552451" cy="566991"/>
          </a:xfrm>
        </p:grpSpPr>
        <p:sp>
          <p:nvSpPr>
            <p:cNvPr id="16" name="Rectangle 15"/>
            <p:cNvSpPr/>
            <p:nvPr/>
          </p:nvSpPr>
          <p:spPr>
            <a:xfrm>
              <a:off x="942974" y="3000375"/>
              <a:ext cx="552451" cy="566991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mtClean="0">
                <a:solidFill>
                  <a:schemeClr val="tx1"/>
                </a:soli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010981" y="3234505"/>
              <a:ext cx="42158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010981" y="3377623"/>
              <a:ext cx="42158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010981" y="3162943"/>
              <a:ext cx="42158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016357" y="3316784"/>
              <a:ext cx="42158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3219575" y="3843238"/>
            <a:ext cx="745717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50" dirty="0" smtClean="0">
                <a:ea typeface="Verdana" pitchFamily="34" charset="0"/>
                <a:cs typeface="Verdana" pitchFamily="34" charset="0"/>
              </a:rPr>
              <a:t>Plaintext</a:t>
            </a:r>
          </a:p>
          <a:p>
            <a:pPr>
              <a:spcAft>
                <a:spcPts val="600"/>
              </a:spcAft>
            </a:pPr>
            <a:r>
              <a:rPr lang="en-US" sz="1050" dirty="0" smtClean="0">
                <a:ea typeface="Verdana" pitchFamily="34" charset="0"/>
                <a:cs typeface="Verdana" pitchFamily="34" charset="0"/>
              </a:rPr>
              <a:t>.dylib</a:t>
            </a:r>
            <a:endParaRPr lang="en-US" sz="1050" dirty="0">
              <a:ea typeface="Verdana" pitchFamily="34" charset="0"/>
              <a:cs typeface="Verdana" pitchFamily="34" charset="0"/>
            </a:endParaRPr>
          </a:p>
        </p:txBody>
      </p:sp>
      <p:pic>
        <p:nvPicPr>
          <p:cNvPr id="22" name="Picture 4" descr="https://encrypted-tbn2.gstatic.com/images?q=tbn:ANd9GcTkdBlcyELYfnJ0TSp-hbprvplscL3LXqbXr9ovc84ZR9302kLGz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20" y="3904428"/>
            <a:ext cx="718173" cy="64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 flipV="1">
            <a:off x="2748947" y="4432823"/>
            <a:ext cx="505002" cy="85380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10219" y="4646051"/>
            <a:ext cx="2132981" cy="1332055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0220" y="4762212"/>
            <a:ext cx="21387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100" dirty="0" smtClean="0">
                <a:latin typeface="Courier" pitchFamily="49" charset="0"/>
                <a:ea typeface="Verdana" pitchFamily="34" charset="0"/>
                <a:cs typeface="Verdana" pitchFamily="34" charset="0"/>
              </a:rPr>
              <a:t>app_integrity_check() </a:t>
            </a:r>
          </a:p>
          <a:p>
            <a:pPr algn="l">
              <a:lnSpc>
                <a:spcPts val="1200"/>
              </a:lnSpc>
              <a:spcAft>
                <a:spcPts val="0"/>
              </a:spcAft>
            </a:pPr>
            <a:r>
              <a:rPr lang="en-US" sz="1100" dirty="0" smtClean="0">
                <a:latin typeface="Courier" pitchFamily="49" charset="0"/>
                <a:ea typeface="Verdana" pitchFamily="34" charset="0"/>
                <a:cs typeface="Verdana" pitchFamily="34" charset="0"/>
              </a:rPr>
              <a:t>{</a:t>
            </a:r>
            <a:endParaRPr lang="en-US" sz="1100" dirty="0">
              <a:latin typeface="Courier" pitchFamily="49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ts val="1200"/>
              </a:lnSpc>
              <a:spcAft>
                <a:spcPts val="0"/>
              </a:spcAft>
            </a:pPr>
            <a:r>
              <a:rPr lang="en-US" sz="1100" dirty="0">
                <a:latin typeface="Courier" pitchFamily="49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100" dirty="0" smtClean="0">
                <a:latin typeface="Courier" pitchFamily="49" charset="0"/>
                <a:ea typeface="Verdana" pitchFamily="34" charset="0"/>
                <a:cs typeface="Verdana" pitchFamily="34" charset="0"/>
              </a:rPr>
              <a:t>   </a:t>
            </a:r>
            <a:r>
              <a:rPr lang="en-US" sz="1100" dirty="0" err="1" smtClean="0">
                <a:latin typeface="Courier" pitchFamily="49" charset="0"/>
                <a:ea typeface="Verdana" pitchFamily="34" charset="0"/>
                <a:cs typeface="Verdana" pitchFamily="34" charset="0"/>
              </a:rPr>
              <a:t>read_file</a:t>
            </a:r>
            <a:r>
              <a:rPr lang="en-US" sz="1100" dirty="0" smtClean="0">
                <a:latin typeface="Courier" pitchFamily="49" charset="0"/>
                <a:ea typeface="Verdana" pitchFamily="34" charset="0"/>
                <a:cs typeface="Verdana" pitchFamily="34" charset="0"/>
              </a:rPr>
              <a:t>()</a:t>
            </a:r>
          </a:p>
          <a:p>
            <a:pPr algn="l">
              <a:lnSpc>
                <a:spcPts val="1200"/>
              </a:lnSpc>
              <a:spcAft>
                <a:spcPts val="0"/>
              </a:spcAft>
            </a:pPr>
            <a:r>
              <a:rPr lang="en-US" sz="1100" dirty="0">
                <a:latin typeface="Courier" pitchFamily="49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100" dirty="0" smtClean="0">
                <a:latin typeface="Courier" pitchFamily="49" charset="0"/>
                <a:ea typeface="Verdana" pitchFamily="34" charset="0"/>
                <a:cs typeface="Verdana" pitchFamily="34" charset="0"/>
              </a:rPr>
              <a:t>   </a:t>
            </a:r>
            <a:r>
              <a:rPr lang="en-US" sz="1100" dirty="0" err="1" smtClean="0">
                <a:latin typeface="Courier" pitchFamily="49" charset="0"/>
                <a:ea typeface="Verdana" pitchFamily="34" charset="0"/>
                <a:cs typeface="Verdana" pitchFamily="34" charset="0"/>
              </a:rPr>
              <a:t>calc_checksum</a:t>
            </a:r>
            <a:r>
              <a:rPr lang="en-US" sz="1100" dirty="0" smtClean="0">
                <a:latin typeface="Courier" pitchFamily="49" charset="0"/>
                <a:ea typeface="Verdana" pitchFamily="34" charset="0"/>
                <a:cs typeface="Verdana" pitchFamily="34" charset="0"/>
              </a:rPr>
              <a:t>()</a:t>
            </a:r>
          </a:p>
          <a:p>
            <a:pPr algn="l">
              <a:lnSpc>
                <a:spcPts val="1200"/>
              </a:lnSpc>
              <a:spcAft>
                <a:spcPts val="0"/>
              </a:spcAft>
            </a:pPr>
            <a:r>
              <a:rPr lang="en-US" sz="1100" dirty="0" smtClean="0">
                <a:latin typeface="Courier" pitchFamily="49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1100" dirty="0" err="1" smtClean="0">
                <a:latin typeface="Courier" pitchFamily="49" charset="0"/>
                <a:ea typeface="Verdana" pitchFamily="34" charset="0"/>
                <a:cs typeface="Verdana" pitchFamily="34" charset="0"/>
              </a:rPr>
              <a:t>confirm_integrity</a:t>
            </a:r>
            <a:r>
              <a:rPr lang="en-US" sz="1100" dirty="0" smtClean="0">
                <a:latin typeface="Courier" pitchFamily="49" charset="0"/>
                <a:ea typeface="Verdana" pitchFamily="34" charset="0"/>
                <a:cs typeface="Verdana" pitchFamily="34" charset="0"/>
              </a:rPr>
              <a:t>()</a:t>
            </a:r>
          </a:p>
          <a:p>
            <a:pPr algn="l">
              <a:lnSpc>
                <a:spcPts val="1200"/>
              </a:lnSpc>
              <a:spcAft>
                <a:spcPts val="0"/>
              </a:spcAft>
            </a:pPr>
            <a:r>
              <a:rPr lang="en-US" sz="1100" dirty="0">
                <a:latin typeface="Courier" pitchFamily="49" charset="0"/>
                <a:ea typeface="Verdana" pitchFamily="34" charset="0"/>
                <a:cs typeface="Verdana" pitchFamily="34" charset="0"/>
              </a:rPr>
              <a:t>}</a:t>
            </a:r>
            <a:endParaRPr lang="en-US" sz="1100" dirty="0" smtClean="0">
              <a:latin typeface="Courier" pitchFamily="49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8" name="Picture 4" descr="http://www.ijailbreak.com/wp-content/uploads/2011/10/Cracked-Apps-iOS5-Appsync-iOS51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941" y="2360787"/>
            <a:ext cx="1590403" cy="87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2.gstatic.com/images?q=tbn:ANd9GcTUTOj1-TtSC07Dk_QuM-sm5EP99CrQqIL2X8JnDwPrPQFDzId7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970" y="5137786"/>
            <a:ext cx="415800" cy="41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ounded Rectangle 39"/>
          <p:cNvSpPr/>
          <p:nvPr/>
        </p:nvSpPr>
        <p:spPr>
          <a:xfrm>
            <a:off x="7260114" y="4912512"/>
            <a:ext cx="1714500" cy="1365257"/>
          </a:xfrm>
          <a:prstGeom prst="round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624089" y="4966223"/>
            <a:ext cx="986552" cy="3794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>
                <a:ea typeface="Verdana" pitchFamily="34" charset="0"/>
                <a:cs typeface="Verdana" pitchFamily="34" charset="0"/>
              </a:rPr>
              <a:t>iOS App</a:t>
            </a:r>
            <a:endParaRPr lang="en-US" sz="1600" dirty="0"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7445547" y="5595140"/>
            <a:ext cx="1467256" cy="532711"/>
            <a:chOff x="4205136" y="1971544"/>
            <a:chExt cx="1467256" cy="532711"/>
          </a:xfrm>
        </p:grpSpPr>
        <p:sp>
          <p:nvSpPr>
            <p:cNvPr id="45" name="Rounded Rectangle 44"/>
            <p:cNvSpPr/>
            <p:nvPr/>
          </p:nvSpPr>
          <p:spPr>
            <a:xfrm>
              <a:off x="4205136" y="1971544"/>
              <a:ext cx="1346844" cy="527870"/>
            </a:xfrm>
            <a:prstGeom prst="round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mtClean="0">
                <a:solidFill>
                  <a:schemeClr val="tx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350207" y="2027201"/>
              <a:ext cx="1056700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ts val="1200"/>
                </a:lnSpc>
                <a:spcAft>
                  <a:spcPts val="600"/>
                </a:spcAft>
              </a:pPr>
              <a:r>
                <a:rPr lang="en-US" sz="1200" dirty="0" smtClean="0">
                  <a:ea typeface="Verdana" pitchFamily="34" charset="0"/>
                  <a:cs typeface="Verdana" pitchFamily="34" charset="0"/>
                </a:rPr>
                <a:t>ECM</a:t>
              </a:r>
            </a:p>
            <a:p>
              <a:pPr>
                <a:lnSpc>
                  <a:spcPts val="1200"/>
                </a:lnSpc>
                <a:spcAft>
                  <a:spcPts val="600"/>
                </a:spcAft>
              </a:pPr>
              <a:r>
                <a:rPr lang="en-US" sz="1200" dirty="0" smtClean="0">
                  <a:ea typeface="Verdana" pitchFamily="34" charset="0"/>
                  <a:cs typeface="Verdana" pitchFamily="34" charset="0"/>
                </a:rPr>
                <a:t>DynamicLib</a:t>
              </a:r>
              <a:endParaRPr lang="en-US" sz="1200" dirty="0"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4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25331" y="2130874"/>
              <a:ext cx="247061" cy="341977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</p:spPr>
        </p:pic>
      </p:grpSp>
      <p:cxnSp>
        <p:nvCxnSpPr>
          <p:cNvPr id="48" name="Straight Arrow Connector 47"/>
          <p:cNvCxnSpPr/>
          <p:nvPr/>
        </p:nvCxnSpPr>
        <p:spPr>
          <a:xfrm>
            <a:off x="6460573" y="4725302"/>
            <a:ext cx="768033" cy="765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318948" y="4290879"/>
            <a:ext cx="10360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200"/>
              </a:lnSpc>
              <a:spcAft>
                <a:spcPts val="600"/>
              </a:spcAft>
            </a:pPr>
            <a:r>
              <a:rPr lang="en-US" sz="1000" dirty="0" smtClean="0">
                <a:ea typeface="Verdana" pitchFamily="34" charset="0"/>
                <a:cs typeface="Verdana" pitchFamily="34" charset="0"/>
              </a:rPr>
              <a:t>Xcode</a:t>
            </a:r>
            <a:endParaRPr lang="en-US" sz="10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8519" y="5985312"/>
            <a:ext cx="1620957" cy="199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algn="l">
              <a:lnSpc>
                <a:spcPts val="8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050" dirty="0" smtClean="0">
                <a:ea typeface="Verdana" pitchFamily="34" charset="0"/>
                <a:cs typeface="Verdana" pitchFamily="34" charset="0"/>
              </a:rPr>
              <a:t>Sensitive Algorithm</a:t>
            </a:r>
            <a:endParaRPr lang="en-US" sz="105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656546" y="4843112"/>
            <a:ext cx="10360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200"/>
              </a:lnSpc>
              <a:spcAft>
                <a:spcPts val="600"/>
              </a:spcAft>
            </a:pPr>
            <a:r>
              <a:rPr lang="en-US" sz="1000" dirty="0">
                <a:ea typeface="Verdana" pitchFamily="34" charset="0"/>
                <a:cs typeface="Verdana" pitchFamily="34" charset="0"/>
              </a:rPr>
              <a:t>b</a:t>
            </a:r>
            <a:r>
              <a:rPr lang="en-US" sz="1000" dirty="0" smtClean="0">
                <a:ea typeface="Verdana" pitchFamily="34" charset="0"/>
                <a:cs typeface="Verdana" pitchFamily="34" charset="0"/>
              </a:rPr>
              <a:t>undle</a:t>
            </a:r>
            <a:endParaRPr lang="en-US" sz="1000" dirty="0">
              <a:ea typeface="Verdana" pitchFamily="34" charset="0"/>
              <a:cs typeface="Verdana" pitchFamily="34" charset="0"/>
            </a:endParaRPr>
          </a:p>
        </p:txBody>
      </p:sp>
      <p:pic>
        <p:nvPicPr>
          <p:cNvPr id="39" name="Picture 2" descr="http://i1-news.softpedia-static.com/images/news-700/Pirated-iOS-Apps-Could-Give-Hackers-Ideas-for-Targeted-Attacks-Against-Organizations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5" y="672891"/>
            <a:ext cx="2032499" cy="110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38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ECM – Encrypted Code Modules</a:t>
            </a:r>
            <a:br>
              <a:rPr lang="en-US" dirty="0" smtClean="0"/>
            </a:br>
            <a:r>
              <a:rPr lang="en-US" dirty="0" smtClean="0"/>
              <a:t>Concept 1/3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130" y="1564371"/>
            <a:ext cx="2635370" cy="457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46AD"/>
                </a:solidFill>
              </a:rPr>
              <a:t>Build Time</a:t>
            </a:r>
            <a:endParaRPr lang="en-US" dirty="0">
              <a:solidFill>
                <a:srgbClr val="0046A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538793-F95B-4CFC-9A87-DBAD57B24C1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574030" y="2595075"/>
            <a:ext cx="1714500" cy="1076325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57858" y="2789586"/>
            <a:ext cx="1346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dirty="0" smtClean="0">
                <a:ea typeface="Verdana" pitchFamily="34" charset="0"/>
                <a:cs typeface="Verdana" pitchFamily="34" charset="0"/>
              </a:rPr>
              <a:t>ECM</a:t>
            </a: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dirty="0" smtClean="0">
                <a:ea typeface="Verdana" pitchFamily="34" charset="0"/>
                <a:cs typeface="Verdana" pitchFamily="34" charset="0"/>
              </a:rPr>
              <a:t>DynamicLib</a:t>
            </a: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dirty="0" smtClean="0">
                <a:ea typeface="Verdana" pitchFamily="34" charset="0"/>
                <a:cs typeface="Verdana" pitchFamily="34" charset="0"/>
              </a:rPr>
              <a:t>Builder</a:t>
            </a:r>
            <a:endParaRPr lang="en-US" sz="16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825555" y="4077021"/>
            <a:ext cx="1713932" cy="578711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smtClean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3401352" y="3734529"/>
            <a:ext cx="324716" cy="4754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378080" y="3726238"/>
            <a:ext cx="500332" cy="3507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825554" y="4171006"/>
            <a:ext cx="163859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2000" dirty="0" smtClean="0">
                <a:ea typeface="Verdana" pitchFamily="34" charset="0"/>
                <a:cs typeface="Verdana" pitchFamily="34" charset="0"/>
              </a:rPr>
              <a:t>ciphertext</a:t>
            </a: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2000" dirty="0" smtClean="0">
                <a:ea typeface="Verdana" pitchFamily="34" charset="0"/>
                <a:cs typeface="Verdana" pitchFamily="34" charset="0"/>
              </a:rPr>
              <a:t>DynamicLib</a:t>
            </a:r>
            <a:endParaRPr lang="en-US" sz="2000" dirty="0">
              <a:ea typeface="Verdana" pitchFamily="34" charset="0"/>
              <a:cs typeface="Verdana" pitchFamily="34" charset="0"/>
            </a:endParaRPr>
          </a:p>
        </p:txBody>
      </p:sp>
      <p:pic>
        <p:nvPicPr>
          <p:cNvPr id="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1006" y="3798418"/>
            <a:ext cx="610274" cy="27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5956" y="4501892"/>
            <a:ext cx="247061" cy="34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2" name="Group 141"/>
          <p:cNvGrpSpPr/>
          <p:nvPr/>
        </p:nvGrpSpPr>
        <p:grpSpPr>
          <a:xfrm>
            <a:off x="2225616" y="4339324"/>
            <a:ext cx="1175736" cy="931416"/>
            <a:chOff x="942974" y="3000375"/>
            <a:chExt cx="552451" cy="566991"/>
          </a:xfrm>
        </p:grpSpPr>
        <p:sp>
          <p:nvSpPr>
            <p:cNvPr id="143" name="Rectangle 142"/>
            <p:cNvSpPr/>
            <p:nvPr/>
          </p:nvSpPr>
          <p:spPr>
            <a:xfrm>
              <a:off x="942974" y="3000375"/>
              <a:ext cx="552451" cy="566991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smtClean="0">
                <a:solidFill>
                  <a:schemeClr val="tx1"/>
                </a:solidFill>
              </a:endParaRPr>
            </a:p>
          </p:txBody>
        </p:sp>
        <p:cxnSp>
          <p:nvCxnSpPr>
            <p:cNvPr id="144" name="Straight Connector 143"/>
            <p:cNvCxnSpPr/>
            <p:nvPr/>
          </p:nvCxnSpPr>
          <p:spPr>
            <a:xfrm>
              <a:off x="1010981" y="3234505"/>
              <a:ext cx="42158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1010981" y="3377623"/>
              <a:ext cx="42158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1010981" y="3162943"/>
              <a:ext cx="42158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1016357" y="3316784"/>
              <a:ext cx="42158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TextBox 147"/>
          <p:cNvSpPr txBox="1"/>
          <p:nvPr/>
        </p:nvSpPr>
        <p:spPr>
          <a:xfrm>
            <a:off x="2230840" y="4366376"/>
            <a:ext cx="1252266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ea typeface="Verdana" pitchFamily="34" charset="0"/>
                <a:cs typeface="Verdana" pitchFamily="34" charset="0"/>
              </a:rPr>
              <a:t>Plaintext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ea typeface="Verdana" pitchFamily="34" charset="0"/>
                <a:cs typeface="Verdana" pitchFamily="34" charset="0"/>
              </a:rPr>
              <a:t>.</a:t>
            </a:r>
            <a:r>
              <a:rPr lang="en-US" sz="2000" dirty="0" err="1" smtClean="0">
                <a:ea typeface="Verdana" pitchFamily="34" charset="0"/>
                <a:cs typeface="Verdana" pitchFamily="34" charset="0"/>
              </a:rPr>
              <a:t>dylib</a:t>
            </a:r>
            <a:endParaRPr lang="en-US" sz="2000" dirty="0"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8" name="Picture 4" descr="https://encrypted-tbn2.gstatic.com/images?q=tbn:ANd9GcTkdBlcyELYfnJ0TSp-hbprvplscL3LXqbXr9ovc84ZR9302kLGz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207" y="2850740"/>
            <a:ext cx="718173" cy="64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50" name="Straight Arrow Connector 149"/>
          <p:cNvCxnSpPr/>
          <p:nvPr/>
        </p:nvCxnSpPr>
        <p:spPr>
          <a:xfrm>
            <a:off x="2025878" y="3550845"/>
            <a:ext cx="399476" cy="6475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379333" y="2535699"/>
            <a:ext cx="10360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200"/>
              </a:lnSpc>
              <a:spcAft>
                <a:spcPts val="600"/>
              </a:spcAft>
            </a:pPr>
            <a:r>
              <a:rPr lang="en-US" sz="1400" dirty="0" smtClean="0">
                <a:ea typeface="Verdana" pitchFamily="34" charset="0"/>
                <a:cs typeface="Verdana" pitchFamily="34" charset="0"/>
              </a:rPr>
              <a:t>Xcode</a:t>
            </a:r>
            <a:endParaRPr lang="en-US" sz="14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04" name="Content Placeholder 2"/>
          <p:cNvSpPr txBox="1">
            <a:spLocks/>
          </p:cNvSpPr>
          <p:nvPr/>
        </p:nvSpPr>
        <p:spPr>
          <a:xfrm>
            <a:off x="3267575" y="5460289"/>
            <a:ext cx="3400182" cy="974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1775" indent="-2317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2000" b="1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  <a:lvl2pPr marL="515938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2pPr>
            <a:lvl3pPr marL="747713" indent="-2317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</a:pPr>
            <a:r>
              <a:rPr lang="en-US" sz="1800" dirty="0">
                <a:solidFill>
                  <a:srgbClr val="0046AD"/>
                </a:solidFill>
              </a:rPr>
              <a:t>Protected Functionality</a:t>
            </a:r>
          </a:p>
          <a:p>
            <a:pPr fontAlgn="auto">
              <a:lnSpc>
                <a:spcPct val="100000"/>
              </a:lnSpc>
            </a:pPr>
            <a:r>
              <a:rPr lang="en-US" sz="1800" dirty="0">
                <a:solidFill>
                  <a:srgbClr val="0046AD"/>
                </a:solidFill>
              </a:rPr>
              <a:t>Secured with ECM App Key</a:t>
            </a:r>
          </a:p>
        </p:txBody>
      </p:sp>
    </p:spTree>
    <p:extLst>
      <p:ext uri="{BB962C8B-B14F-4D97-AF65-F5344CB8AC3E}">
        <p14:creationId xmlns:p14="http://schemas.microsoft.com/office/powerpoint/2010/main" val="89351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503" y="2385435"/>
            <a:ext cx="1285809" cy="1928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ECM – Encrypted Code Modules</a:t>
            </a:r>
            <a:br>
              <a:rPr lang="en-US" dirty="0" smtClean="0"/>
            </a:br>
            <a:r>
              <a:rPr lang="en-US" dirty="0" smtClean="0"/>
              <a:t>Concept 2/3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538793-F95B-4CFC-9A87-DBAD57B24C1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70838" y="3349791"/>
            <a:ext cx="1714500" cy="2037942"/>
          </a:xfrm>
          <a:prstGeom prst="round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4813" y="3684702"/>
            <a:ext cx="986552" cy="3794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>
                <a:ea typeface="Verdana" pitchFamily="34" charset="0"/>
                <a:cs typeface="Verdana" pitchFamily="34" charset="0"/>
              </a:rPr>
              <a:t>iOS App</a:t>
            </a:r>
            <a:endParaRPr lang="en-US" sz="16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33998" y="1598879"/>
            <a:ext cx="3177209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31775" indent="-2317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2000" b="1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  <a:lvl2pPr marL="515938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2pPr>
            <a:lvl3pPr marL="747713" indent="-2317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</a:pPr>
            <a:r>
              <a:rPr lang="en-US" dirty="0" smtClean="0">
                <a:solidFill>
                  <a:srgbClr val="0046AD"/>
                </a:solidFill>
              </a:rPr>
              <a:t>ECM built into iOS App</a:t>
            </a:r>
            <a:endParaRPr lang="en-US" dirty="0">
              <a:solidFill>
                <a:srgbClr val="0046AD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454666" y="4824701"/>
            <a:ext cx="1070281" cy="281210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401252" y="4842085"/>
            <a:ext cx="11833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200" dirty="0" smtClean="0">
                <a:ea typeface="Verdana" pitchFamily="34" charset="0"/>
                <a:cs typeface="Verdana" pitchFamily="34" charset="0"/>
              </a:rPr>
              <a:t>ECM Decoder</a:t>
            </a:r>
            <a:endParaRPr lang="en-US" sz="12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6032776" y="4070077"/>
            <a:ext cx="1714500" cy="209979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396751" y="4404988"/>
            <a:ext cx="986552" cy="3794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>
                <a:ea typeface="Verdana" pitchFamily="34" charset="0"/>
                <a:cs typeface="Verdana" pitchFamily="34" charset="0"/>
              </a:rPr>
              <a:t>iOS App</a:t>
            </a:r>
            <a:endParaRPr lang="en-US" sz="16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86" name="Right Arrow 85"/>
          <p:cNvSpPr/>
          <p:nvPr/>
        </p:nvSpPr>
        <p:spPr>
          <a:xfrm>
            <a:off x="3382998" y="4725593"/>
            <a:ext cx="1056417" cy="391118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grpSp>
        <p:nvGrpSpPr>
          <p:cNvPr id="120" name="Group 119"/>
          <p:cNvGrpSpPr/>
          <p:nvPr/>
        </p:nvGrpSpPr>
        <p:grpSpPr>
          <a:xfrm>
            <a:off x="1450696" y="4241612"/>
            <a:ext cx="1467256" cy="532711"/>
            <a:chOff x="4205136" y="1971544"/>
            <a:chExt cx="1467256" cy="532711"/>
          </a:xfrm>
        </p:grpSpPr>
        <p:sp>
          <p:nvSpPr>
            <p:cNvPr id="8" name="Rounded Rectangle 7"/>
            <p:cNvSpPr/>
            <p:nvPr/>
          </p:nvSpPr>
          <p:spPr>
            <a:xfrm>
              <a:off x="4205136" y="1971544"/>
              <a:ext cx="1346844" cy="527870"/>
            </a:xfrm>
            <a:prstGeom prst="round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mtClean="0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50207" y="2027201"/>
              <a:ext cx="1056700" cy="47705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pPr>
                <a:lnSpc>
                  <a:spcPts val="1200"/>
                </a:lnSpc>
                <a:spcAft>
                  <a:spcPts val="600"/>
                </a:spcAft>
              </a:pPr>
              <a:r>
                <a:rPr lang="en-US" sz="1200" dirty="0" smtClean="0">
                  <a:ea typeface="Verdana" pitchFamily="34" charset="0"/>
                  <a:cs typeface="Verdana" pitchFamily="34" charset="0"/>
                </a:rPr>
                <a:t>ECM</a:t>
              </a:r>
            </a:p>
            <a:p>
              <a:pPr>
                <a:lnSpc>
                  <a:spcPts val="1200"/>
                </a:lnSpc>
                <a:spcAft>
                  <a:spcPts val="600"/>
                </a:spcAft>
              </a:pPr>
              <a:r>
                <a:rPr lang="en-US" sz="1200" dirty="0" smtClean="0">
                  <a:ea typeface="Verdana" pitchFamily="34" charset="0"/>
                  <a:cs typeface="Verdana" pitchFamily="34" charset="0"/>
                </a:rPr>
                <a:t>DynamicLib</a:t>
              </a:r>
              <a:endParaRPr lang="en-US" sz="1200" dirty="0"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9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25331" y="2130874"/>
              <a:ext cx="247061" cy="341977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</p:spPr>
        </p:pic>
      </p:grpSp>
      <p:sp>
        <p:nvSpPr>
          <p:cNvPr id="95" name="Rounded Rectangle 94"/>
          <p:cNvSpPr/>
          <p:nvPr/>
        </p:nvSpPr>
        <p:spPr>
          <a:xfrm>
            <a:off x="2554344" y="4826074"/>
            <a:ext cx="350145" cy="28121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6210376" y="5560780"/>
            <a:ext cx="1070281" cy="281210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156962" y="5578164"/>
            <a:ext cx="11833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200" dirty="0" smtClean="0">
                <a:ea typeface="Verdana" pitchFamily="34" charset="0"/>
                <a:cs typeface="Verdana" pitchFamily="34" charset="0"/>
              </a:rPr>
              <a:t>ECM Decoder</a:t>
            </a:r>
            <a:endParaRPr lang="en-US" sz="1200" dirty="0">
              <a:ea typeface="Verdana" pitchFamily="34" charset="0"/>
              <a:cs typeface="Verdana" pitchFamily="34" charset="0"/>
            </a:endParaRPr>
          </a:p>
        </p:txBody>
      </p:sp>
      <p:pic>
        <p:nvPicPr>
          <p:cNvPr id="9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8211" y="5637027"/>
            <a:ext cx="333829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" name="Rounded Rectangle 98"/>
          <p:cNvSpPr/>
          <p:nvPr/>
        </p:nvSpPr>
        <p:spPr>
          <a:xfrm>
            <a:off x="7310054" y="5562153"/>
            <a:ext cx="350145" cy="28121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pic>
        <p:nvPicPr>
          <p:cNvPr id="10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8443" y="4049697"/>
            <a:ext cx="667213" cy="30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" name="Arc 100"/>
          <p:cNvSpPr/>
          <p:nvPr/>
        </p:nvSpPr>
        <p:spPr>
          <a:xfrm>
            <a:off x="5006993" y="3975906"/>
            <a:ext cx="1851988" cy="1140805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Arrow Connector 102"/>
          <p:cNvCxnSpPr/>
          <p:nvPr/>
        </p:nvCxnSpPr>
        <p:spPr>
          <a:xfrm flipH="1">
            <a:off x="7485125" y="4871803"/>
            <a:ext cx="1" cy="345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6282868" y="5877965"/>
            <a:ext cx="12186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200" dirty="0" smtClean="0">
                <a:ea typeface="Verdana" pitchFamily="34" charset="0"/>
                <a:cs typeface="Verdana" pitchFamily="34" charset="0"/>
              </a:rPr>
              <a:t>iMAS Security</a:t>
            </a:r>
            <a:endParaRPr lang="en-US" sz="12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26" name="Rounded Rectangle 125"/>
          <p:cNvSpPr/>
          <p:nvPr/>
        </p:nvSpPr>
        <p:spPr>
          <a:xfrm>
            <a:off x="6220306" y="5861607"/>
            <a:ext cx="1343725" cy="262579"/>
          </a:xfrm>
          <a:prstGeom prst="round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grpSp>
        <p:nvGrpSpPr>
          <p:cNvPr id="132" name="Group 131"/>
          <p:cNvGrpSpPr/>
          <p:nvPr/>
        </p:nvGrpSpPr>
        <p:grpSpPr>
          <a:xfrm>
            <a:off x="6211378" y="4986117"/>
            <a:ext cx="1467256" cy="532711"/>
            <a:chOff x="4205136" y="1971544"/>
            <a:chExt cx="1467256" cy="532711"/>
          </a:xfrm>
        </p:grpSpPr>
        <p:sp>
          <p:nvSpPr>
            <p:cNvPr id="133" name="Rounded Rectangle 132"/>
            <p:cNvSpPr/>
            <p:nvPr/>
          </p:nvSpPr>
          <p:spPr>
            <a:xfrm>
              <a:off x="4205136" y="1971544"/>
              <a:ext cx="1346844" cy="527870"/>
            </a:xfrm>
            <a:prstGeom prst="round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mtClean="0">
                <a:solidFill>
                  <a:schemeClr val="tx1"/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4350207" y="2027201"/>
              <a:ext cx="1056700" cy="47705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pPr>
                <a:lnSpc>
                  <a:spcPts val="1200"/>
                </a:lnSpc>
                <a:spcAft>
                  <a:spcPts val="600"/>
                </a:spcAft>
              </a:pPr>
              <a:r>
                <a:rPr lang="en-US" sz="1200" dirty="0" smtClean="0">
                  <a:ea typeface="Verdana" pitchFamily="34" charset="0"/>
                  <a:cs typeface="Verdana" pitchFamily="34" charset="0"/>
                </a:rPr>
                <a:t>ECM</a:t>
              </a:r>
            </a:p>
            <a:p>
              <a:pPr>
                <a:lnSpc>
                  <a:spcPts val="1200"/>
                </a:lnSpc>
                <a:spcAft>
                  <a:spcPts val="600"/>
                </a:spcAft>
              </a:pPr>
              <a:r>
                <a:rPr lang="en-US" sz="1200" dirty="0" smtClean="0">
                  <a:ea typeface="Verdana" pitchFamily="34" charset="0"/>
                  <a:cs typeface="Verdana" pitchFamily="34" charset="0"/>
                </a:rPr>
                <a:t>DynamicLib</a:t>
              </a:r>
              <a:endParaRPr lang="en-US" sz="1200" dirty="0"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135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25331" y="2130874"/>
              <a:ext cx="247061" cy="341977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</p:spPr>
        </p:pic>
      </p:grpSp>
      <p:pic>
        <p:nvPicPr>
          <p:cNvPr id="93" name="Picture 4" descr="https://encrypted-tbn2.gstatic.com/images?q=tbn:ANd9GcTkdBlcyELYfnJ0TSp-hbprvplscL3LXqbXr9ovc84ZR9302kLGz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65" y="2658809"/>
            <a:ext cx="718173" cy="64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/>
          <p:cNvSpPr txBox="1"/>
          <p:nvPr/>
        </p:nvSpPr>
        <p:spPr>
          <a:xfrm>
            <a:off x="628291" y="2435850"/>
            <a:ext cx="10360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200"/>
              </a:lnSpc>
              <a:spcAft>
                <a:spcPts val="600"/>
              </a:spcAft>
            </a:pPr>
            <a:r>
              <a:rPr lang="en-US" sz="1400" dirty="0" smtClean="0">
                <a:ea typeface="Verdana" pitchFamily="34" charset="0"/>
                <a:cs typeface="Verdana" pitchFamily="34" charset="0"/>
              </a:rPr>
              <a:t>Xcode</a:t>
            </a:r>
            <a:endParaRPr lang="en-US" sz="14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02" name="Content Placeholder 2"/>
          <p:cNvSpPr txBox="1">
            <a:spLocks/>
          </p:cNvSpPr>
          <p:nvPr/>
        </p:nvSpPr>
        <p:spPr>
          <a:xfrm>
            <a:off x="5584231" y="2491745"/>
            <a:ext cx="3177209" cy="12528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1775" indent="-2317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2000" b="1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  <a:lvl2pPr marL="515938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2pPr>
            <a:lvl3pPr marL="747713" indent="-2317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</a:pPr>
            <a:r>
              <a:rPr lang="nb-NO" sz="1800" dirty="0">
                <a:solidFill>
                  <a:srgbClr val="0046AD"/>
                </a:solidFill>
              </a:rPr>
              <a:t>At Install </a:t>
            </a:r>
            <a:r>
              <a:rPr lang="nb-NO" sz="1800" dirty="0" smtClean="0">
                <a:solidFill>
                  <a:srgbClr val="0046AD"/>
                </a:solidFill>
              </a:rPr>
              <a:t>user </a:t>
            </a:r>
            <a:r>
              <a:rPr lang="nb-NO" sz="1800" dirty="0">
                <a:solidFill>
                  <a:srgbClr val="0046AD"/>
                </a:solidFill>
              </a:rPr>
              <a:t>enters ECM App </a:t>
            </a:r>
            <a:r>
              <a:rPr lang="nb-NO" sz="1800" dirty="0" smtClean="0">
                <a:solidFill>
                  <a:srgbClr val="0046AD"/>
                </a:solidFill>
              </a:rPr>
              <a:t>Key (EAK) </a:t>
            </a:r>
          </a:p>
          <a:p>
            <a:pPr fontAlgn="auto">
              <a:lnSpc>
                <a:spcPct val="100000"/>
              </a:lnSpc>
            </a:pPr>
            <a:r>
              <a:rPr lang="nb-NO" sz="1800" dirty="0" smtClean="0">
                <a:solidFill>
                  <a:srgbClr val="0046AD"/>
                </a:solidFill>
              </a:rPr>
              <a:t>EAK is encrypted </a:t>
            </a:r>
            <a:r>
              <a:rPr lang="nb-NO" sz="1800" dirty="0">
                <a:solidFill>
                  <a:srgbClr val="0046AD"/>
                </a:solidFill>
              </a:rPr>
              <a:t>w/User </a:t>
            </a:r>
            <a:r>
              <a:rPr lang="nb-NO" sz="1800" dirty="0" smtClean="0">
                <a:solidFill>
                  <a:srgbClr val="0046AD"/>
                </a:solidFill>
              </a:rPr>
              <a:t>iMAS AppPassword</a:t>
            </a:r>
            <a:endParaRPr lang="nb-NO" sz="1800" dirty="0">
              <a:solidFill>
                <a:srgbClr val="0046AD"/>
              </a:solidFill>
            </a:endParaRPr>
          </a:p>
          <a:p>
            <a:pPr marL="0" indent="0" fontAlgn="auto">
              <a:lnSpc>
                <a:spcPct val="100000"/>
              </a:lnSpc>
              <a:buNone/>
            </a:pPr>
            <a:endParaRPr lang="nb-NO" sz="1800" dirty="0">
              <a:solidFill>
                <a:srgbClr val="0046AD"/>
              </a:solidFill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3497020" y="2202481"/>
            <a:ext cx="1126261" cy="468172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05" name="Rectangle 104"/>
          <p:cNvSpPr>
            <a:spLocks/>
          </p:cNvSpPr>
          <p:nvPr/>
        </p:nvSpPr>
        <p:spPr bwMode="auto">
          <a:xfrm>
            <a:off x="3555543" y="2225334"/>
            <a:ext cx="1067738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lnSpc>
                <a:spcPts val="1600"/>
              </a:lnSpc>
            </a:pPr>
            <a:r>
              <a:rPr lang="en-US" sz="12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AppPassword</a:t>
            </a:r>
            <a:endParaRPr lang="en-US" sz="12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9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ECM – Encrypted Code Modules</a:t>
            </a:r>
            <a:br>
              <a:rPr lang="en-US" dirty="0" smtClean="0"/>
            </a:br>
            <a:r>
              <a:rPr lang="en-US" dirty="0" smtClean="0"/>
              <a:t>Concept 3/3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538793-F95B-4CFC-9A87-DBAD57B24C1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2013 The MITRE Corporation. All rights reserved. 	</a:t>
            </a:r>
            <a:r>
              <a:rPr lang="en-US" b="0" dirty="0">
                <a:solidFill>
                  <a:schemeClr val="tx1"/>
                </a:solidFill>
                <a:latin typeface="Arial" charset="0"/>
              </a:rPr>
              <a:t>Approved for Public Release: Case #13-2148</a:t>
            </a:r>
            <a:endParaRPr lang="en-US" b="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18816" y="1498149"/>
            <a:ext cx="210663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1775" indent="-2317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2000" b="1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  <a:lvl2pPr marL="515938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2pPr>
            <a:lvl3pPr marL="747713" indent="-2317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</a:pPr>
            <a:r>
              <a:rPr lang="en-US" dirty="0" smtClean="0">
                <a:solidFill>
                  <a:schemeClr val="tx2"/>
                </a:solidFill>
              </a:rPr>
              <a:t>On Device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623840" y="2531631"/>
            <a:ext cx="1714500" cy="19626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987815" y="2766479"/>
            <a:ext cx="986552" cy="3794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>
                <a:ea typeface="Verdana" pitchFamily="34" charset="0"/>
                <a:cs typeface="Verdana" pitchFamily="34" charset="0"/>
              </a:rPr>
              <a:t>iOS App</a:t>
            </a:r>
            <a:endParaRPr lang="en-US" sz="16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31322" y="2737266"/>
            <a:ext cx="11778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200" dirty="0" smtClean="0">
                <a:ea typeface="Verdana" pitchFamily="34" charset="0"/>
                <a:cs typeface="Verdana" pitchFamily="34" charset="0"/>
              </a:rPr>
              <a:t>Critical Functionality Encrypted</a:t>
            </a:r>
            <a:endParaRPr lang="en-US" sz="12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53" name="Right Arrow 52"/>
          <p:cNvSpPr/>
          <p:nvPr/>
        </p:nvSpPr>
        <p:spPr>
          <a:xfrm>
            <a:off x="963393" y="3490414"/>
            <a:ext cx="556592" cy="189731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56771" y="1955349"/>
            <a:ext cx="10325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400" dirty="0" smtClean="0">
                <a:ea typeface="Verdana" pitchFamily="34" charset="0"/>
                <a:cs typeface="Verdana" pitchFamily="34" charset="0"/>
              </a:rPr>
              <a:t>At Rest:</a:t>
            </a:r>
            <a:endParaRPr lang="en-US" sz="14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302695" y="1954977"/>
            <a:ext cx="10325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400" dirty="0" smtClean="0">
                <a:ea typeface="Verdana" pitchFamily="34" charset="0"/>
                <a:cs typeface="Verdana" pitchFamily="34" charset="0"/>
              </a:rPr>
              <a:t>In Use:</a:t>
            </a:r>
            <a:endParaRPr lang="en-US" sz="14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672723" y="4654704"/>
            <a:ext cx="1633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200" dirty="0" smtClean="0">
                <a:ea typeface="Verdana" pitchFamily="34" charset="0"/>
                <a:cs typeface="Verdana" pitchFamily="34" charset="0"/>
              </a:rPr>
              <a:t>User Enters app password</a:t>
            </a:r>
            <a:endParaRPr lang="en-US" sz="12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6467811" y="2580429"/>
            <a:ext cx="1714500" cy="1934904"/>
          </a:xfrm>
          <a:prstGeom prst="round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831786" y="2737266"/>
            <a:ext cx="986552" cy="3794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>
                <a:ea typeface="Verdana" pitchFamily="34" charset="0"/>
                <a:cs typeface="Verdana" pitchFamily="34" charset="0"/>
              </a:rPr>
              <a:t>iOS App</a:t>
            </a:r>
            <a:endParaRPr lang="en-US" sz="16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6595293" y="3320365"/>
            <a:ext cx="1346844" cy="52787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740364" y="3376022"/>
            <a:ext cx="105670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200" dirty="0" smtClean="0">
                <a:ea typeface="Verdana" pitchFamily="34" charset="0"/>
                <a:cs typeface="Verdana" pitchFamily="34" charset="0"/>
              </a:rPr>
              <a:t>ECM</a:t>
            </a: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200" dirty="0" smtClean="0">
                <a:ea typeface="Verdana" pitchFamily="34" charset="0"/>
                <a:cs typeface="Verdana" pitchFamily="34" charset="0"/>
              </a:rPr>
              <a:t>DynamicLib</a:t>
            </a:r>
            <a:endParaRPr lang="en-US" sz="12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452685" y="4515333"/>
            <a:ext cx="18804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400" dirty="0" smtClean="0">
                <a:ea typeface="Verdana" pitchFamily="34" charset="0"/>
                <a:cs typeface="Verdana" pitchFamily="34" charset="0"/>
              </a:rPr>
              <a:t>Critical Functionality Unlocked</a:t>
            </a:r>
            <a:endParaRPr lang="en-US" sz="14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1805044" y="3919884"/>
            <a:ext cx="1070281" cy="281210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751630" y="3937268"/>
            <a:ext cx="11833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200" dirty="0" smtClean="0">
                <a:ea typeface="Verdana" pitchFamily="34" charset="0"/>
                <a:cs typeface="Verdana" pitchFamily="34" charset="0"/>
              </a:rPr>
              <a:t>ECM Decoder</a:t>
            </a:r>
            <a:endParaRPr lang="en-US" sz="1200" dirty="0"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2879" y="3996131"/>
            <a:ext cx="333829" cy="1524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110" name="Rounded Rectangle 109"/>
          <p:cNvSpPr/>
          <p:nvPr/>
        </p:nvSpPr>
        <p:spPr>
          <a:xfrm>
            <a:off x="2904722" y="3921257"/>
            <a:ext cx="350145" cy="28121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6608482" y="3863648"/>
            <a:ext cx="1070281" cy="281210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555068" y="3881032"/>
            <a:ext cx="11833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200" dirty="0" smtClean="0">
                <a:ea typeface="Verdana" pitchFamily="34" charset="0"/>
                <a:cs typeface="Verdana" pitchFamily="34" charset="0"/>
              </a:rPr>
              <a:t>ECM Decoder</a:t>
            </a:r>
            <a:endParaRPr lang="en-US" sz="1200" dirty="0"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6317" y="3939895"/>
            <a:ext cx="333829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" name="TextBox 120"/>
          <p:cNvSpPr txBox="1"/>
          <p:nvPr/>
        </p:nvSpPr>
        <p:spPr>
          <a:xfrm>
            <a:off x="952903" y="4608538"/>
            <a:ext cx="28582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400" i="1" dirty="0" smtClean="0">
                <a:ea typeface="Verdana" pitchFamily="34" charset="0"/>
                <a:cs typeface="Verdana" pitchFamily="34" charset="0"/>
              </a:rPr>
              <a:t>Invulnerable to Decompiling</a:t>
            </a:r>
            <a:endParaRPr lang="en-US" sz="1400" i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1851894" y="4248036"/>
            <a:ext cx="12186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200" dirty="0" smtClean="0">
                <a:ea typeface="Verdana" pitchFamily="34" charset="0"/>
                <a:cs typeface="Verdana" pitchFamily="34" charset="0"/>
              </a:rPr>
              <a:t>iMAS Security</a:t>
            </a:r>
            <a:endParaRPr lang="en-US" sz="12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28" name="Rounded Rectangle 127"/>
          <p:cNvSpPr/>
          <p:nvPr/>
        </p:nvSpPr>
        <p:spPr>
          <a:xfrm>
            <a:off x="1789332" y="4231678"/>
            <a:ext cx="1343725" cy="262579"/>
          </a:xfrm>
          <a:prstGeom prst="round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6703559" y="4182615"/>
            <a:ext cx="12186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200" dirty="0" smtClean="0">
                <a:ea typeface="Verdana" pitchFamily="34" charset="0"/>
                <a:cs typeface="Verdana" pitchFamily="34" charset="0"/>
              </a:rPr>
              <a:t>iMAS Security</a:t>
            </a:r>
            <a:endParaRPr lang="en-US" sz="12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30" name="Rounded Rectangle 129"/>
          <p:cNvSpPr/>
          <p:nvPr/>
        </p:nvSpPr>
        <p:spPr>
          <a:xfrm>
            <a:off x="6640997" y="4166257"/>
            <a:ext cx="1343725" cy="262579"/>
          </a:xfrm>
          <a:prstGeom prst="round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grpSp>
        <p:nvGrpSpPr>
          <p:cNvPr id="137" name="Group 136"/>
          <p:cNvGrpSpPr/>
          <p:nvPr/>
        </p:nvGrpSpPr>
        <p:grpSpPr>
          <a:xfrm>
            <a:off x="1811456" y="3340127"/>
            <a:ext cx="1467256" cy="532711"/>
            <a:chOff x="4205136" y="1971544"/>
            <a:chExt cx="1467256" cy="532711"/>
          </a:xfrm>
        </p:grpSpPr>
        <p:sp>
          <p:nvSpPr>
            <p:cNvPr id="138" name="Rounded Rectangle 137"/>
            <p:cNvSpPr/>
            <p:nvPr/>
          </p:nvSpPr>
          <p:spPr>
            <a:xfrm>
              <a:off x="4205136" y="1971544"/>
              <a:ext cx="1346844" cy="527870"/>
            </a:xfrm>
            <a:prstGeom prst="round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mtClean="0">
                <a:solidFill>
                  <a:schemeClr val="tx1"/>
                </a:solidFill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4350207" y="2027201"/>
              <a:ext cx="1056700" cy="47705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pPr>
                <a:lnSpc>
                  <a:spcPts val="1200"/>
                </a:lnSpc>
                <a:spcAft>
                  <a:spcPts val="600"/>
                </a:spcAft>
              </a:pPr>
              <a:r>
                <a:rPr lang="en-US" sz="1200" dirty="0" smtClean="0">
                  <a:ea typeface="Verdana" pitchFamily="34" charset="0"/>
                  <a:cs typeface="Verdana" pitchFamily="34" charset="0"/>
                </a:rPr>
                <a:t>ECM</a:t>
              </a:r>
            </a:p>
            <a:p>
              <a:pPr>
                <a:lnSpc>
                  <a:spcPts val="1200"/>
                </a:lnSpc>
                <a:spcAft>
                  <a:spcPts val="600"/>
                </a:spcAft>
              </a:pPr>
              <a:r>
                <a:rPr lang="en-US" sz="1200" dirty="0" smtClean="0">
                  <a:ea typeface="Verdana" pitchFamily="34" charset="0"/>
                  <a:cs typeface="Verdana" pitchFamily="34" charset="0"/>
                </a:rPr>
                <a:t>DynamicLib</a:t>
              </a:r>
              <a:endParaRPr lang="en-US" sz="1200" dirty="0"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14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25331" y="2130874"/>
              <a:ext cx="247061" cy="341977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</p:spPr>
        </p:pic>
      </p:grpSp>
      <p:pic>
        <p:nvPicPr>
          <p:cNvPr id="94" name="Picture 9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0623" y="2606334"/>
            <a:ext cx="1285809" cy="1928712"/>
          </a:xfrm>
          <a:prstGeom prst="rect">
            <a:avLst/>
          </a:prstGeom>
        </p:spPr>
      </p:pic>
      <p:sp>
        <p:nvSpPr>
          <p:cNvPr id="102" name="Rounded Rectangle 101"/>
          <p:cNvSpPr/>
          <p:nvPr/>
        </p:nvSpPr>
        <p:spPr>
          <a:xfrm>
            <a:off x="4328140" y="2423380"/>
            <a:ext cx="1126261" cy="468172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04" name="Rectangle 103"/>
          <p:cNvSpPr>
            <a:spLocks/>
          </p:cNvSpPr>
          <p:nvPr/>
        </p:nvSpPr>
        <p:spPr bwMode="auto">
          <a:xfrm>
            <a:off x="4386663" y="2446233"/>
            <a:ext cx="1067738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lnSpc>
                <a:spcPts val="1600"/>
              </a:lnSpc>
            </a:pPr>
            <a:r>
              <a:rPr lang="en-US" sz="12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AppPassword</a:t>
            </a:r>
            <a:endParaRPr lang="en-US" sz="12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7716317" y="3875490"/>
            <a:ext cx="350145" cy="28121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816" y="5264058"/>
            <a:ext cx="2391001" cy="40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19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ECM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Protects </a:t>
            </a:r>
            <a:r>
              <a:rPr lang="en-US" dirty="0"/>
              <a:t>the code against static </a:t>
            </a:r>
            <a:r>
              <a:rPr lang="en-US" dirty="0" smtClean="0"/>
              <a:t>analysis</a:t>
            </a:r>
          </a:p>
          <a:p>
            <a:pPr lvl="1"/>
            <a:r>
              <a:rPr lang="en-US" dirty="0" smtClean="0"/>
              <a:t>Forces </a:t>
            </a:r>
            <a:r>
              <a:rPr lang="en-US" dirty="0"/>
              <a:t>an attacker to perform a dynamic </a:t>
            </a:r>
            <a:r>
              <a:rPr lang="en-US" dirty="0" smtClean="0"/>
              <a:t>attack</a:t>
            </a:r>
          </a:p>
          <a:p>
            <a:pPr lvl="1"/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s </a:t>
            </a:r>
            <a:r>
              <a:rPr lang="en-US" dirty="0"/>
              <a:t>long as the code is encrypted, it is protected against targeted </a:t>
            </a:r>
            <a:r>
              <a:rPr lang="en-US" dirty="0" smtClean="0"/>
              <a:t>tampering</a:t>
            </a:r>
          </a:p>
          <a:p>
            <a:endParaRPr lang="en-US" dirty="0"/>
          </a:p>
          <a:p>
            <a:r>
              <a:rPr lang="en-US" dirty="0" smtClean="0"/>
              <a:t>Apps </a:t>
            </a:r>
            <a:r>
              <a:rPr lang="en-US" dirty="0"/>
              <a:t>with ECM can </a:t>
            </a:r>
          </a:p>
          <a:p>
            <a:pPr lvl="1"/>
            <a:r>
              <a:rPr lang="en-US" dirty="0" smtClean="0"/>
              <a:t>Protect </a:t>
            </a:r>
            <a:r>
              <a:rPr lang="en-US" dirty="0"/>
              <a:t>sensitive </a:t>
            </a:r>
            <a:r>
              <a:rPr lang="en-US" dirty="0" smtClean="0"/>
              <a:t>algorithms</a:t>
            </a:r>
          </a:p>
          <a:p>
            <a:pPr lvl="1"/>
            <a:r>
              <a:rPr lang="en-US" dirty="0" smtClean="0"/>
              <a:t>Protect </a:t>
            </a:r>
            <a:r>
              <a:rPr lang="en-US" dirty="0"/>
              <a:t>Intellectual </a:t>
            </a:r>
            <a:r>
              <a:rPr lang="en-US" dirty="0" smtClean="0"/>
              <a:t>Property</a:t>
            </a:r>
          </a:p>
          <a:p>
            <a:pPr lvl="1"/>
            <a:r>
              <a:rPr lang="en-US" dirty="0" smtClean="0"/>
              <a:t>“checksum </a:t>
            </a:r>
            <a:r>
              <a:rPr lang="en-US" dirty="0"/>
              <a:t>themselves” to ensure binary was not </a:t>
            </a:r>
            <a:r>
              <a:rPr lang="en-US" dirty="0" smtClean="0"/>
              <a:t>patched</a:t>
            </a:r>
          </a:p>
          <a:p>
            <a:pPr lvl="1"/>
            <a:r>
              <a:rPr lang="en-US" dirty="0" smtClean="0"/>
              <a:t>Protect </a:t>
            </a:r>
            <a:r>
              <a:rPr lang="en-US" dirty="0"/>
              <a:t>security controls themselves – I.E. Memory Security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538793-F95B-4CFC-9A87-DBAD57B24C1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2014 The MITRE Corporation. All rights reserved. 	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65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 Integrity on 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Cryptographic hash functions can be leveraged to verify an Apps binary </a:t>
            </a:r>
            <a:r>
              <a:rPr lang="en-US" dirty="0" smtClean="0"/>
              <a:t>integrity</a:t>
            </a:r>
          </a:p>
          <a:p>
            <a:pPr lvl="1"/>
            <a:r>
              <a:rPr lang="en-US" dirty="0" smtClean="0"/>
              <a:t>checksum</a:t>
            </a:r>
          </a:p>
          <a:p>
            <a:endParaRPr lang="en-US" dirty="0"/>
          </a:p>
          <a:p>
            <a:r>
              <a:rPr lang="en-US" dirty="0"/>
              <a:t>Difficult to:</a:t>
            </a:r>
          </a:p>
          <a:p>
            <a:pPr lvl="2"/>
            <a:r>
              <a:rPr lang="en-US" dirty="0" smtClean="0"/>
              <a:t>Secure </a:t>
            </a:r>
            <a:r>
              <a:rPr lang="en-US" dirty="0"/>
              <a:t>the </a:t>
            </a:r>
            <a:r>
              <a:rPr lang="en-US" i="1" dirty="0"/>
              <a:t>known good </a:t>
            </a:r>
            <a:r>
              <a:rPr lang="en-US" dirty="0"/>
              <a:t>values of the hash</a:t>
            </a:r>
          </a:p>
          <a:p>
            <a:pPr lvl="2"/>
            <a:r>
              <a:rPr lang="en-US" dirty="0" smtClean="0"/>
              <a:t>Secure </a:t>
            </a:r>
            <a:r>
              <a:rPr lang="en-US" dirty="0"/>
              <a:t>the </a:t>
            </a:r>
            <a:r>
              <a:rPr lang="en-US" dirty="0" smtClean="0"/>
              <a:t>algorithm, specifically</a:t>
            </a:r>
          </a:p>
          <a:p>
            <a:pPr lvl="3"/>
            <a:r>
              <a:rPr lang="en-US" sz="1600" dirty="0" smtClean="0"/>
              <a:t>Read</a:t>
            </a:r>
          </a:p>
          <a:p>
            <a:pPr lvl="3"/>
            <a:r>
              <a:rPr lang="en-US" sz="1600" dirty="0"/>
              <a:t>C</a:t>
            </a:r>
            <a:r>
              <a:rPr lang="en-US" sz="1600" dirty="0" smtClean="0"/>
              <a:t>all </a:t>
            </a:r>
            <a:r>
              <a:rPr lang="en-US" sz="1600" dirty="0"/>
              <a:t>to </a:t>
            </a:r>
            <a:r>
              <a:rPr lang="en-US" sz="1600" dirty="0" smtClean="0"/>
              <a:t>calculate checksum</a:t>
            </a:r>
          </a:p>
          <a:p>
            <a:pPr lvl="3"/>
            <a:r>
              <a:rPr lang="en-US" sz="1600" dirty="0" smtClean="0"/>
              <a:t>Compare checksum values</a:t>
            </a:r>
          </a:p>
          <a:p>
            <a:pPr lvl="3"/>
            <a:endParaRPr lang="en-US" sz="1600" dirty="0"/>
          </a:p>
          <a:p>
            <a:r>
              <a:rPr lang="en-US" dirty="0" smtClean="0"/>
              <a:t>Mitigates against app tampering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538793-F95B-4CFC-9A87-DBAD57B24C1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2014 The MITRE Corporation. All rights reserved. 	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36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495675"/>
            <a:ext cx="8229600" cy="2630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Demo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538793-F95B-4CFC-9A87-DBAD57B24C1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1706" y="6530196"/>
            <a:ext cx="7556739" cy="2862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>
              <a:lnSpc>
                <a:spcPts val="1300"/>
              </a:lnSpc>
              <a:spcAft>
                <a:spcPct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Helvetica LT Std" pitchFamily="34" charset="0"/>
              </a:defRPr>
            </a:lvl1pPr>
          </a:lstStyle>
          <a:p>
            <a:pPr algn="l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2014 The MITRE Corporation. All rights reserved. 	</a:t>
            </a:r>
            <a:r>
              <a:rPr lang="en-US" b="0" dirty="0" smtClean="0">
                <a:solidFill>
                  <a:schemeClr val="tx1"/>
                </a:solidFill>
                <a:latin typeface="Arial" charset="0"/>
              </a:rPr>
              <a:t>Approved for Public Release: Case #13-4177</a:t>
            </a: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237296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iMAS ECM available on </a:t>
            </a:r>
            <a:r>
              <a:rPr lang="en-US" dirty="0" err="1" smtClean="0"/>
              <a:t>Github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Open Source available Aug 4, 2014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538793-F95B-4CFC-9A87-DBAD57B24C1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2014 The MITRE Corporation. All rights reserved. 	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364" y="1845672"/>
            <a:ext cx="6234544" cy="45974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6281" y="1373909"/>
            <a:ext cx="5839559" cy="40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ea typeface="Verdana" pitchFamily="34" charset="0"/>
                <a:cs typeface="Verdana" pitchFamily="34" charset="0"/>
              </a:rPr>
              <a:t>https://github.com/project-</a:t>
            </a:r>
            <a:r>
              <a:rPr lang="en-US" sz="1600" dirty="0" err="1">
                <a:ea typeface="Verdana" pitchFamily="34" charset="0"/>
                <a:cs typeface="Verdana" pitchFamily="34" charset="0"/>
              </a:rPr>
              <a:t>imas</a:t>
            </a:r>
            <a:r>
              <a:rPr lang="en-US" sz="1600" dirty="0">
                <a:ea typeface="Verdana" pitchFamily="34" charset="0"/>
                <a:cs typeface="Verdana" pitchFamily="34" charset="0"/>
              </a:rPr>
              <a:t>/</a:t>
            </a:r>
            <a:r>
              <a:rPr lang="en-US" sz="1600" dirty="0" err="1">
                <a:ea typeface="Verdana" pitchFamily="34" charset="0"/>
                <a:cs typeface="Verdana" pitchFamily="34" charset="0"/>
              </a:rPr>
              <a:t>encrypted_code_modules</a:t>
            </a:r>
            <a:endParaRPr lang="en-US" sz="1600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01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85590" y="3252752"/>
            <a:ext cx="3048000" cy="6096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45558" y="457200"/>
            <a:ext cx="85725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3200" dirty="0" smtClean="0"/>
              <a:t>iMAS - iOS Mobile Application Security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337659" y="1066800"/>
            <a:ext cx="3302584" cy="1866700"/>
            <a:chOff x="4774616" y="3924500"/>
            <a:chExt cx="3302584" cy="1866700"/>
          </a:xfrm>
          <a:noFill/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8356" y="3924500"/>
              <a:ext cx="3112541" cy="186670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4832455"/>
              <a:ext cx="1447800" cy="95874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2" descr="92B5A6C3-5B20-4EDA-B65E-854259E68F6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616" y="3939536"/>
              <a:ext cx="918314" cy="9183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381000" y="1752600"/>
            <a:ext cx="5065753" cy="4734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Github:</a:t>
            </a:r>
          </a:p>
          <a:p>
            <a:pPr lvl="1">
              <a:lnSpc>
                <a:spcPts val="2200"/>
              </a:lnSpc>
              <a:buSzPct val="100000"/>
            </a:pPr>
            <a:r>
              <a:rPr lang="en-US" u="sng" dirty="0">
                <a:hlinkClick r:id="rId5"/>
              </a:rPr>
              <a:t>https://project-imas.github.com</a:t>
            </a:r>
            <a:endParaRPr lang="en-US" u="sng" dirty="0"/>
          </a:p>
          <a:p>
            <a:pPr algn="l"/>
            <a:r>
              <a:rPr lang="en-US" dirty="0" smtClean="0"/>
              <a:t>POC</a:t>
            </a:r>
            <a:r>
              <a:rPr lang="en-US" dirty="0"/>
              <a:t>:</a:t>
            </a:r>
          </a:p>
          <a:p>
            <a:pPr lvl="1" algn="l">
              <a:lnSpc>
                <a:spcPts val="2000"/>
              </a:lnSpc>
            </a:pPr>
            <a:r>
              <a:rPr lang="en-US" dirty="0"/>
              <a:t>MITRE, Bedford MA</a:t>
            </a:r>
          </a:p>
          <a:p>
            <a:pPr lvl="1" algn="l">
              <a:lnSpc>
                <a:spcPts val="2000"/>
              </a:lnSpc>
            </a:pPr>
            <a:r>
              <a:rPr lang="en-US" dirty="0"/>
              <a:t>Gregg Ganley</a:t>
            </a:r>
          </a:p>
          <a:p>
            <a:pPr lvl="2" algn="l">
              <a:lnSpc>
                <a:spcPts val="2000"/>
              </a:lnSpc>
            </a:pPr>
            <a:r>
              <a:rPr lang="en-US" dirty="0"/>
              <a:t>781-271-2739</a:t>
            </a:r>
          </a:p>
          <a:p>
            <a:pPr lvl="2" algn="l">
              <a:lnSpc>
                <a:spcPts val="2000"/>
              </a:lnSpc>
            </a:pPr>
            <a:r>
              <a:rPr lang="en-US" dirty="0" smtClean="0">
                <a:hlinkClick r:id="rId6"/>
              </a:rPr>
              <a:t>gganley@mitre.org</a:t>
            </a:r>
            <a:endParaRPr lang="en-US" dirty="0" smtClean="0"/>
          </a:p>
          <a:p>
            <a:pPr lvl="2" algn="l">
              <a:lnSpc>
                <a:spcPts val="2000"/>
              </a:lnSpc>
            </a:pPr>
            <a:endParaRPr lang="en-US" dirty="0"/>
          </a:p>
          <a:p>
            <a:pPr lvl="1" algn="l">
              <a:lnSpc>
                <a:spcPts val="2000"/>
              </a:lnSpc>
            </a:pPr>
            <a:r>
              <a:rPr lang="en-US" dirty="0"/>
              <a:t>Gavin Black</a:t>
            </a:r>
          </a:p>
          <a:p>
            <a:pPr lvl="1" algn="l">
              <a:lnSpc>
                <a:spcPts val="2000"/>
              </a:lnSpc>
            </a:pPr>
            <a:r>
              <a:rPr lang="en-US" dirty="0" smtClean="0"/>
              <a:t>	781-271-4771</a:t>
            </a:r>
            <a:endParaRPr lang="en-US" dirty="0"/>
          </a:p>
          <a:p>
            <a:pPr lvl="1" algn="l">
              <a:lnSpc>
                <a:spcPts val="2000"/>
              </a:lnSpc>
            </a:pPr>
            <a:r>
              <a:rPr lang="en-US" dirty="0" smtClean="0"/>
              <a:t>	</a:t>
            </a:r>
            <a:r>
              <a:rPr lang="en-US" dirty="0" smtClean="0">
                <a:hlinkClick r:id="rId7"/>
              </a:rPr>
              <a:t>gblack@mitre.org</a:t>
            </a:r>
            <a:endParaRPr lang="en-US" dirty="0" smtClean="0"/>
          </a:p>
          <a:p>
            <a:pPr lvl="1" algn="l">
              <a:lnSpc>
                <a:spcPts val="2000"/>
              </a:lnSpc>
            </a:pP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00244" y="146024"/>
            <a:ext cx="495766" cy="180918"/>
          </a:xfrm>
          <a:prstGeom prst="rect">
            <a:avLst/>
          </a:prstGeom>
        </p:spPr>
        <p:txBody>
          <a:bodyPr/>
          <a:lstStyle/>
          <a:p>
            <a:fld id="{CA538793-F95B-4CFC-9A87-DBAD57B24C1D}" type="slidenum">
              <a:rPr lang="en-US" sz="1050" smtClean="0">
                <a:solidFill>
                  <a:schemeClr val="bg1">
                    <a:lumMod val="75000"/>
                  </a:schemeClr>
                </a:solidFill>
              </a:rPr>
              <a:pPr/>
              <a:t>18</a:t>
            </a:fld>
            <a:endParaRPr lang="en-US" sz="105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24010" y="4618494"/>
            <a:ext cx="4572000" cy="160556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l">
              <a:lnSpc>
                <a:spcPts val="2200"/>
              </a:lnSpc>
              <a:buSzPct val="100000"/>
            </a:pPr>
            <a:r>
              <a:rPr lang="en-US" i="1" dirty="0" smtClean="0"/>
              <a:t>Please !</a:t>
            </a:r>
          </a:p>
          <a:p>
            <a:pPr marL="742950" lvl="1" indent="-285750" algn="l">
              <a:lnSpc>
                <a:spcPts val="22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i="1" dirty="0" smtClean="0"/>
              <a:t>Visit and Discover</a:t>
            </a:r>
          </a:p>
          <a:p>
            <a:pPr marL="742950" lvl="1" indent="-285750" algn="l">
              <a:lnSpc>
                <a:spcPts val="22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i="1" dirty="0" smtClean="0"/>
              <a:t>Download and Experiment</a:t>
            </a:r>
          </a:p>
          <a:p>
            <a:pPr marL="742950" lvl="1" indent="-285750" algn="l">
              <a:lnSpc>
                <a:spcPts val="22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i="1" dirty="0" smtClean="0"/>
              <a:t>Feedback and push requests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1706" y="6530196"/>
            <a:ext cx="7556739" cy="2862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>
              <a:lnSpc>
                <a:spcPts val="1300"/>
              </a:lnSpc>
              <a:spcAft>
                <a:spcPct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Helvetica LT Std" pitchFamily="34" charset="0"/>
              </a:defRPr>
            </a:lvl1pPr>
          </a:lstStyle>
          <a:p>
            <a:pPr algn="l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2014 The MITRE Corporation. All rights reserved. 	</a:t>
            </a: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118976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29200" y="1295400"/>
            <a:ext cx="3810000" cy="5181600"/>
          </a:xfrm>
        </p:spPr>
        <p:txBody>
          <a:bodyPr/>
          <a:lstStyle/>
          <a:p>
            <a:r>
              <a:rPr lang="en-US" sz="1800" dirty="0" smtClean="0"/>
              <a:t>Not for profit, working in the public interest</a:t>
            </a:r>
            <a:endParaRPr lang="en-US" sz="1800" dirty="0"/>
          </a:p>
          <a:p>
            <a:endParaRPr lang="en-US" sz="1400" dirty="0" smtClean="0"/>
          </a:p>
          <a:p>
            <a:r>
              <a:rPr lang="en-US" sz="1800" dirty="0" smtClean="0"/>
              <a:t>MITRE does not manufacture products, enabling us to provide        </a:t>
            </a:r>
            <a:r>
              <a:rPr lang="en-US" sz="1800" i="1" dirty="0" smtClean="0"/>
              <a:t>conflict-free guidance </a:t>
            </a:r>
          </a:p>
          <a:p>
            <a:endParaRPr lang="en-US" sz="1800" dirty="0" smtClean="0"/>
          </a:p>
          <a:p>
            <a:r>
              <a:rPr lang="en-US" sz="1800" dirty="0" smtClean="0"/>
              <a:t>MITRE operates several FFRDCs</a:t>
            </a:r>
          </a:p>
          <a:p>
            <a:pPr lvl="1"/>
            <a:r>
              <a:rPr lang="en-US" sz="1600" b="1" dirty="0" smtClean="0"/>
              <a:t>DoD, FAA, IRS, VA, DHS, U.S. Courts</a:t>
            </a:r>
          </a:p>
          <a:p>
            <a:endParaRPr lang="en-US" sz="1800" dirty="0" smtClean="0"/>
          </a:p>
          <a:p>
            <a:r>
              <a:rPr lang="en-US" sz="1800" dirty="0" smtClean="0"/>
              <a:t>MITRE invests in an independent R&amp;D (IR&amp;D) program to ‘look ahead’ for our sponsors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MITRE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37" y="1443182"/>
            <a:ext cx="4475163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1706" y="6530196"/>
            <a:ext cx="7556739" cy="2862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>
              <a:lnSpc>
                <a:spcPts val="1300"/>
              </a:lnSpc>
              <a:spcAft>
                <a:spcPct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Helvetica LT Std" pitchFamily="34" charset="0"/>
              </a:defRPr>
            </a:lvl1pPr>
          </a:lstStyle>
          <a:p>
            <a:pPr algn="l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2014 The MITRE Corporation. All rights reserved. 	</a:t>
            </a:r>
            <a:r>
              <a:rPr lang="en-US" b="0" dirty="0" smtClean="0">
                <a:solidFill>
                  <a:schemeClr val="tx1"/>
                </a:solidFill>
                <a:latin typeface="Arial" charset="0"/>
              </a:rPr>
              <a:t>Approved for Public Release: Case #13-4177</a:t>
            </a: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89567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iMAS</a:t>
            </a:r>
            <a:br>
              <a:rPr lang="en-US" dirty="0" smtClean="0"/>
            </a:br>
            <a:r>
              <a:rPr lang="en-US" dirty="0" smtClean="0"/>
              <a:t>iOS Mobile Application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173" y="1297041"/>
            <a:ext cx="3943350" cy="53177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u="sng" dirty="0" smtClean="0"/>
              <a:t>Problem</a:t>
            </a:r>
          </a:p>
          <a:p>
            <a:r>
              <a:rPr lang="en-US" sz="1600" dirty="0" smtClean="0"/>
              <a:t>iOS is considered secure, but out of the box security is not enough</a:t>
            </a:r>
          </a:p>
          <a:p>
            <a:r>
              <a:rPr lang="en-US" sz="1600" dirty="0" smtClean="0"/>
              <a:t>Simple device passcodes enable easy compromise of applications and data</a:t>
            </a:r>
          </a:p>
          <a:p>
            <a:endParaRPr lang="en-US" sz="1600" dirty="0"/>
          </a:p>
          <a:p>
            <a:pPr marL="0" indent="0">
              <a:buNone/>
            </a:pPr>
            <a:r>
              <a:rPr lang="en-US" sz="1800" u="sng" dirty="0" smtClean="0"/>
              <a:t>Solution</a:t>
            </a:r>
            <a:endParaRPr lang="en-US" sz="1800" u="sng" dirty="0"/>
          </a:p>
          <a:p>
            <a:r>
              <a:rPr lang="en-US" sz="1600" dirty="0" smtClean="0"/>
              <a:t>Additional security controls beyond Apple</a:t>
            </a:r>
          </a:p>
          <a:p>
            <a:r>
              <a:rPr lang="en-US" sz="1600" dirty="0" smtClean="0"/>
              <a:t>Patient/employee empowerment with secure mobile</a:t>
            </a:r>
          </a:p>
          <a:p>
            <a:r>
              <a:rPr lang="en-US" sz="1600" dirty="0" smtClean="0"/>
              <a:t>Reduce iOS app attack surface</a:t>
            </a:r>
          </a:p>
          <a:p>
            <a:r>
              <a:rPr lang="en-US" sz="1600" dirty="0"/>
              <a:t>Extends security with or without MDM and </a:t>
            </a:r>
            <a:r>
              <a:rPr lang="en-US" sz="1600" dirty="0" smtClean="0"/>
              <a:t>commercial solutions</a:t>
            </a:r>
          </a:p>
          <a:p>
            <a:r>
              <a:rPr lang="en-US" sz="1600" dirty="0" smtClean="0"/>
              <a:t>Raise iOS app security levels - closer to the Art of the Possible</a:t>
            </a:r>
          </a:p>
          <a:p>
            <a:r>
              <a:rPr lang="en-US" sz="1600" dirty="0" smtClean="0"/>
              <a:t>Open source available</a:t>
            </a:r>
          </a:p>
          <a:p>
            <a:pPr marL="287338" lvl="1" indent="0">
              <a:buNone/>
            </a:pPr>
            <a:r>
              <a:rPr lang="en-US" sz="1600" dirty="0" smtClean="0"/>
              <a:t>project-imas.github.com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51217" y="76200"/>
            <a:ext cx="495766" cy="180918"/>
          </a:xfrm>
          <a:prstGeom prst="rect">
            <a:avLst/>
          </a:prstGeom>
        </p:spPr>
        <p:txBody>
          <a:bodyPr/>
          <a:lstStyle/>
          <a:p>
            <a:fld id="{CA538793-F95B-4CFC-9A87-DBAD57B24C1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0485" y="6594600"/>
            <a:ext cx="7821765" cy="2634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2014 The MITRE Corporation. All rights reserved. 	</a:t>
            </a:r>
            <a:r>
              <a:rPr lang="en-US" dirty="0"/>
              <a:t> Approved for Public Release; Distribution Unlimited. 13-1012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2" descr="Person Pho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098" y="99666"/>
            <a:ext cx="747665" cy="93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40213" y="1038225"/>
            <a:ext cx="1021433" cy="256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dirty="0" smtClean="0"/>
              <a:t>Gregg Ganley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8048475" y="1038482"/>
            <a:ext cx="1021433" cy="257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050" dirty="0" smtClean="0"/>
              <a:t>Gavin Black</a:t>
            </a:r>
            <a:endParaRPr lang="en-US" sz="1050" dirty="0"/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4513523" y="1612678"/>
            <a:ext cx="3566539" cy="2069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1775" indent="-2317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2000" b="1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  <a:lvl2pPr marL="515938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2pPr>
            <a:lvl3pPr marL="747713" indent="-2317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 smtClean="0"/>
          </a:p>
          <a:p>
            <a:pPr marL="0" indent="0">
              <a:buFont typeface="Wingdings" pitchFamily="2" charset="2"/>
              <a:buNone/>
            </a:pPr>
            <a:endParaRPr lang="en-US" sz="1600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4474244" y="3818510"/>
            <a:ext cx="45653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5527667" y="137378"/>
            <a:ext cx="1521719" cy="1028927"/>
            <a:chOff x="4774616" y="3924500"/>
            <a:chExt cx="3302584" cy="1866700"/>
          </a:xfrm>
        </p:grpSpPr>
        <p:pic>
          <p:nvPicPr>
            <p:cNvPr id="5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8356" y="3924500"/>
              <a:ext cx="3112541" cy="18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4832455"/>
              <a:ext cx="1447800" cy="958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2" descr="92B5A6C3-5B20-4EDA-B65E-854259E68F6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616" y="3939536"/>
              <a:ext cx="918314" cy="918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8" name="Picture 4" descr="Person Photo">
            <a:hlinkClick r:id="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646" y="92695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94" y="3888254"/>
            <a:ext cx="4576763" cy="2800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348" y="1333924"/>
            <a:ext cx="4435297" cy="24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08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iOS Encrypted Code Modules (ECM)</a:t>
            </a:r>
            <a:br>
              <a:rPr lang="en-US" dirty="0" smtClean="0"/>
            </a:br>
            <a:r>
              <a:rPr lang="en-US" dirty="0" smtClean="0"/>
              <a:t>Bottom Line Up Front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iOS Static </a:t>
            </a:r>
            <a:r>
              <a:rPr lang="en-US" dirty="0"/>
              <a:t>App attacks are very common</a:t>
            </a:r>
          </a:p>
          <a:p>
            <a:endParaRPr lang="en-US" dirty="0" smtClean="0"/>
          </a:p>
          <a:p>
            <a:r>
              <a:rPr lang="en-US" dirty="0" smtClean="0"/>
              <a:t>Code </a:t>
            </a:r>
            <a:r>
              <a:rPr lang="en-US" dirty="0"/>
              <a:t>injection and binary patching can compromise app</a:t>
            </a:r>
          </a:p>
          <a:p>
            <a:endParaRPr lang="en-US" dirty="0" smtClean="0"/>
          </a:p>
          <a:p>
            <a:r>
              <a:rPr lang="en-US" dirty="0" smtClean="0"/>
              <a:t>Application </a:t>
            </a:r>
            <a:r>
              <a:rPr lang="en-US" dirty="0"/>
              <a:t>Integrity is critical to thwarting these techniques</a:t>
            </a:r>
          </a:p>
          <a:p>
            <a:endParaRPr lang="en-US" dirty="0" smtClean="0"/>
          </a:p>
          <a:p>
            <a:r>
              <a:rPr lang="en-US" dirty="0" smtClean="0"/>
              <a:t>Implementing </a:t>
            </a:r>
            <a:r>
              <a:rPr lang="en-US" dirty="0"/>
              <a:t>App Integrity is difficult</a:t>
            </a:r>
          </a:p>
          <a:p>
            <a:endParaRPr lang="en-US" dirty="0" smtClean="0"/>
          </a:p>
          <a:p>
            <a:r>
              <a:rPr lang="en-US" dirty="0" smtClean="0"/>
              <a:t>iMAS introduces ECM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Next </a:t>
            </a:r>
            <a:r>
              <a:rPr lang="en-US" dirty="0"/>
              <a:t>steps with ECM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538793-F95B-4CFC-9A87-DBAD57B24C1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2014 The MITRE Corporation. All rights reserved. 	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93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588" y="1581727"/>
            <a:ext cx="2384606" cy="15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iOS Static App Attacks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piracy</a:t>
            </a:r>
            <a:r>
              <a:rPr lang="en-US" dirty="0"/>
              <a:t>, reverse engineering and tampering</a:t>
            </a:r>
          </a:p>
          <a:p>
            <a:endParaRPr lang="en-US" dirty="0" smtClean="0"/>
          </a:p>
          <a:p>
            <a:r>
              <a:rPr lang="en-US" dirty="0" smtClean="0"/>
              <a:t>Free tools and commercial tools are available</a:t>
            </a:r>
          </a:p>
          <a:p>
            <a:pPr lvl="1"/>
            <a:r>
              <a:rPr lang="en-US" dirty="0" err="1" smtClean="0"/>
              <a:t>iExplorer</a:t>
            </a:r>
            <a:r>
              <a:rPr lang="en-US" dirty="0" smtClean="0"/>
              <a:t> </a:t>
            </a:r>
            <a:r>
              <a:rPr lang="en-US" dirty="0"/>
              <a:t>makes it easy to copy executables from device to laptop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Attackers </a:t>
            </a:r>
            <a:r>
              <a:rPr lang="en-US" dirty="0"/>
              <a:t>often can </a:t>
            </a:r>
            <a:r>
              <a:rPr lang="en-US" dirty="0" smtClean="0"/>
              <a:t>analyze, </a:t>
            </a:r>
            <a:r>
              <a:rPr lang="en-US" dirty="0"/>
              <a:t>copy, and change </a:t>
            </a:r>
            <a:r>
              <a:rPr lang="en-US" dirty="0" smtClean="0"/>
              <a:t>binary at will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Can </a:t>
            </a:r>
            <a:r>
              <a:rPr lang="en-US" dirty="0"/>
              <a:t>determine security algorithm</a:t>
            </a:r>
          </a:p>
          <a:p>
            <a:endParaRPr lang="en-US" dirty="0" smtClean="0"/>
          </a:p>
          <a:p>
            <a:r>
              <a:rPr lang="en-US" dirty="0" smtClean="0"/>
              <a:t>Knowledge </a:t>
            </a:r>
            <a:r>
              <a:rPr lang="en-US" dirty="0"/>
              <a:t>used to side-step security measures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538793-F95B-4CFC-9A87-DBAD57B24C1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2014 The MITRE Corporation. All rights reserved. 	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77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Static App Attacks </a:t>
            </a:r>
            <a:br>
              <a:rPr lang="en-US" dirty="0" smtClean="0"/>
            </a:br>
            <a:r>
              <a:rPr lang="en-US" i="1" dirty="0" smtClean="0"/>
              <a:t>Process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538793-F95B-4CFC-9A87-DBAD57B24C1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2014 The MITRE Corporation. All rights reserved. 	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5252" y="410827"/>
            <a:ext cx="3599876" cy="26857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075" y="3652701"/>
            <a:ext cx="5253516" cy="28010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351" y="1920818"/>
            <a:ext cx="3845372" cy="2558920"/>
          </a:xfrm>
          <a:prstGeom prst="rect">
            <a:avLst/>
          </a:prstGeom>
        </p:spPr>
      </p:pic>
      <p:sp>
        <p:nvSpPr>
          <p:cNvPr id="19" name="Left Arrow 18"/>
          <p:cNvSpPr/>
          <p:nvPr/>
        </p:nvSpPr>
        <p:spPr>
          <a:xfrm rot="20001621">
            <a:off x="3725820" y="1532455"/>
            <a:ext cx="1112498" cy="346377"/>
          </a:xfrm>
          <a:prstGeom prst="leftArrow">
            <a:avLst/>
          </a:prstGeom>
          <a:solidFill>
            <a:srgbClr val="FF0000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20" name="Left Arrow 19"/>
          <p:cNvSpPr/>
          <p:nvPr/>
        </p:nvSpPr>
        <p:spPr>
          <a:xfrm rot="11590589">
            <a:off x="3542371" y="3532201"/>
            <a:ext cx="1112498" cy="346377"/>
          </a:xfrm>
          <a:prstGeom prst="leftArrow">
            <a:avLst/>
          </a:prstGeom>
          <a:solidFill>
            <a:srgbClr val="FF0000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388323" y="4702329"/>
            <a:ext cx="4470985" cy="1847343"/>
          </a:xfrm>
        </p:spPr>
        <p:txBody>
          <a:bodyPr>
            <a:normAutofit/>
          </a:bodyPr>
          <a:lstStyle/>
          <a:p>
            <a:r>
              <a:rPr lang="en-US" dirty="0" err="1" smtClean="0"/>
              <a:t>iOS</a:t>
            </a:r>
            <a:r>
              <a:rPr lang="en-US" dirty="0" smtClean="0"/>
              <a:t> Apps Decompiled to source</a:t>
            </a:r>
          </a:p>
          <a:p>
            <a:r>
              <a:rPr lang="en-US" dirty="0" smtClean="0"/>
              <a:t>Algorithms understood</a:t>
            </a:r>
          </a:p>
          <a:p>
            <a:r>
              <a:rPr lang="en-US" dirty="0" smtClean="0"/>
              <a:t>Binaries patched</a:t>
            </a:r>
          </a:p>
          <a:p>
            <a:r>
              <a:rPr lang="en-US" dirty="0" smtClean="0"/>
              <a:t>Security side-stepped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45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4703925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Code Injection and </a:t>
            </a:r>
            <a:br>
              <a:rPr lang="en-US" dirty="0" smtClean="0"/>
            </a:br>
            <a:r>
              <a:rPr lang="en-US" dirty="0" smtClean="0"/>
              <a:t>Binary Patching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Binary patching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Zdziarskis</a:t>
            </a:r>
            <a:r>
              <a:rPr lang="en-US" dirty="0"/>
              <a:t> blog offers iOS Binary patching</a:t>
            </a:r>
          </a:p>
          <a:p>
            <a:pPr lvl="1"/>
            <a:r>
              <a:rPr lang="en-US" dirty="0" smtClean="0">
                <a:hlinkClick r:id="rId2"/>
              </a:rPr>
              <a:t>http://www.zdziarski.com/blog/?p=2172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err="1" smtClean="0"/>
              <a:t>Applidium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http://applidium.com/en/news/securing_ios_apps_patching_binaries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Used </a:t>
            </a:r>
            <a:r>
              <a:rPr lang="en-US" dirty="0"/>
              <a:t>to nullify security code and exfiltrate data</a:t>
            </a:r>
          </a:p>
          <a:p>
            <a:endParaRPr lang="en-US" dirty="0" smtClean="0"/>
          </a:p>
          <a:p>
            <a:r>
              <a:rPr lang="en-US" dirty="0" smtClean="0"/>
              <a:t>Vectors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Background malware and physical device attacks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538793-F95B-4CFC-9A87-DBAD57B24C1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2014 The MITRE Corporation. All rights reserved. 	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525" y="262838"/>
            <a:ext cx="3830475" cy="1531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4547" y="2348344"/>
            <a:ext cx="2898824" cy="108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4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of Static Attacks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538793-F95B-4CFC-9A87-DBAD57B24C1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2014 The MITRE Corporation. All rights reserved. 	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637" y="1716809"/>
            <a:ext cx="7481454" cy="380159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45705" y="6015182"/>
            <a:ext cx="7436294" cy="4719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ts val="1500"/>
              </a:lnSpc>
              <a:spcAft>
                <a:spcPts val="0"/>
              </a:spcAft>
            </a:pPr>
            <a:r>
              <a:rPr lang="en-US" sz="1050" b="0" dirty="0" smtClean="0">
                <a:ea typeface="Verdana" pitchFamily="34" charset="0"/>
                <a:cs typeface="Verdana" pitchFamily="34" charset="0"/>
              </a:rPr>
              <a:t>IBM </a:t>
            </a:r>
            <a:r>
              <a:rPr lang="en-US" sz="1050" b="0" dirty="0" err="1" smtClean="0">
                <a:ea typeface="Verdana" pitchFamily="34" charset="0"/>
                <a:cs typeface="Verdana" pitchFamily="34" charset="0"/>
              </a:rPr>
              <a:t>Arxan</a:t>
            </a:r>
            <a:r>
              <a:rPr lang="en-US" sz="1050" b="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US" sz="1050" b="0" dirty="0" err="1" smtClean="0">
                <a:ea typeface="Verdana" pitchFamily="34" charset="0"/>
                <a:cs typeface="Verdana" pitchFamily="34" charset="0"/>
              </a:rPr>
              <a:t>NetworkWorld</a:t>
            </a:r>
            <a:r>
              <a:rPr lang="en-US" sz="1050" b="0" dirty="0" smtClean="0">
                <a:ea typeface="Verdana" pitchFamily="34" charset="0"/>
                <a:cs typeface="Verdana" pitchFamily="34" charset="0"/>
              </a:rPr>
              <a:t> article June 12, 2014</a:t>
            </a:r>
            <a:endParaRPr lang="en-US" sz="1050" b="0" dirty="0">
              <a:ea typeface="Verdana" pitchFamily="34" charset="0"/>
              <a:cs typeface="Verdana" pitchFamily="34" charset="0"/>
            </a:endParaRPr>
          </a:p>
          <a:p>
            <a:pPr algn="l">
              <a:lnSpc>
                <a:spcPts val="1500"/>
              </a:lnSpc>
              <a:spcAft>
                <a:spcPts val="0"/>
              </a:spcAft>
            </a:pPr>
            <a:r>
              <a:rPr lang="en-US" sz="1050" b="0" dirty="0">
                <a:ea typeface="Verdana" pitchFamily="34" charset="0"/>
                <a:cs typeface="Verdana" pitchFamily="34" charset="0"/>
              </a:rPr>
              <a:t>http://</a:t>
            </a:r>
            <a:r>
              <a:rPr lang="en-US" sz="1050" b="0" dirty="0" err="1">
                <a:ea typeface="Verdana" pitchFamily="34" charset="0"/>
                <a:cs typeface="Verdana" pitchFamily="34" charset="0"/>
              </a:rPr>
              <a:t>www.networkworld.com</a:t>
            </a:r>
            <a:r>
              <a:rPr lang="en-US" sz="1050" b="0" dirty="0">
                <a:ea typeface="Verdana" pitchFamily="34" charset="0"/>
                <a:cs typeface="Verdana" pitchFamily="34" charset="0"/>
              </a:rPr>
              <a:t>/article/2362604/wireless/ibm-and-arxan-tackle-the-next-big-security-threat-mobile-apps.html</a:t>
            </a:r>
          </a:p>
        </p:txBody>
      </p:sp>
    </p:spTree>
    <p:extLst>
      <p:ext uri="{BB962C8B-B14F-4D97-AF65-F5344CB8AC3E}">
        <p14:creationId xmlns:p14="http://schemas.microsoft.com/office/powerpoint/2010/main" val="3619243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495675"/>
            <a:ext cx="8229600" cy="2630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Introducing iMAS – 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Encrypted Code Modules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538793-F95B-4CFC-9A87-DBAD57B24C1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1706" y="6530196"/>
            <a:ext cx="7556739" cy="2862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>
              <a:lnSpc>
                <a:spcPts val="1300"/>
              </a:lnSpc>
              <a:spcAft>
                <a:spcPct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Helvetica LT Std" pitchFamily="34" charset="0"/>
              </a:defRPr>
            </a:lvl1pPr>
          </a:lstStyle>
          <a:p>
            <a:pPr algn="l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2014 The MITRE Corporation. All rights reserved. 	</a:t>
            </a:r>
            <a:r>
              <a:rPr lang="en-US" b="0" dirty="0" smtClean="0">
                <a:solidFill>
                  <a:schemeClr val="tx1"/>
                </a:solidFill>
                <a:latin typeface="Arial" charset="0"/>
              </a:rPr>
              <a:t>Approved for Public Release: Case #13-4177</a:t>
            </a: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159947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tre-briefing-template-2012-wcentername">
  <a:themeElements>
    <a:clrScheme name="MITRE Corporate Colors">
      <a:dk1>
        <a:sysClr val="windowText" lastClr="000000"/>
      </a:dk1>
      <a:lt1>
        <a:sysClr val="window" lastClr="FFFFFF"/>
      </a:lt1>
      <a:dk2>
        <a:srgbClr val="005F9E"/>
      </a:dk2>
      <a:lt2>
        <a:srgbClr val="EEECE1"/>
      </a:lt2>
      <a:accent1>
        <a:srgbClr val="00B3DC"/>
      </a:accent1>
      <a:accent2>
        <a:srgbClr val="F7901E"/>
      </a:accent2>
      <a:accent3>
        <a:srgbClr val="FFE23C"/>
      </a:accent3>
      <a:accent4>
        <a:srgbClr val="C1CD23"/>
      </a:accent4>
      <a:accent5>
        <a:srgbClr val="C6401D"/>
      </a:accent5>
      <a:accent6>
        <a:srgbClr val="FFFFFF"/>
      </a:accent6>
      <a:hlink>
        <a:srgbClr val="0000FF"/>
      </a:hlink>
      <a:folHlink>
        <a:srgbClr val="800080"/>
      </a:folHlink>
    </a:clrScheme>
    <a:fontScheme name="MITRE Corporate Fonts">
      <a:majorFont>
        <a:latin typeface="Helvetica LT Std"/>
        <a:ea typeface=""/>
        <a:cs typeface=""/>
      </a:majorFont>
      <a:minorFont>
        <a:latin typeface="Helvetica L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6350">
          <a:solidFill>
            <a:schemeClr val="tx1">
              <a:lumMod val="50000"/>
              <a:lumOff val="50000"/>
            </a:schemeClr>
          </a:solidFill>
        </a:ln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spcAft>
            <a:spcPts val="600"/>
          </a:spcAft>
          <a:defRPr sz="1600">
            <a:ea typeface="Verdana" pitchFamily="34" charset="0"/>
            <a:cs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ITRE Work" ma:contentTypeID="0x010100823A99C636F7423283FB0D200866C613004FA030EFC6D400408CBEDA0DEA93A19C" ma:contentTypeVersion="2" ma:contentTypeDescription="Materials and documents that contain MITRE authored content and other content directly attributable to MITRE and its work" ma:contentTypeScope="" ma:versionID="b20faebf92c98c6eb30e1fe6bb158bfa">
  <xsd:schema xmlns:xsd="http://www.w3.org/2001/XMLSchema" xmlns:xs="http://www.w3.org/2001/XMLSchema" xmlns:p="http://schemas.microsoft.com/office/2006/metadata/properties" xmlns:ns1="http://schemas.microsoft.com/sharepoint/v3" xmlns:ns3="18805aa9-8142-4aae-b41c-bcf915c19812" targetNamespace="http://schemas.microsoft.com/office/2006/metadata/properties" ma:root="true" ma:fieldsID="e7987c4eaa58615e60b6ab3640a9c3a4" ns1:_="" ns3:_="">
    <xsd:import namespace="http://schemas.microsoft.com/sharepoint/v3"/>
    <xsd:import namespace="18805aa9-8142-4aae-b41c-bcf915c19812"/>
    <xsd:element name="properties">
      <xsd:complexType>
        <xsd:sequence>
          <xsd:element name="documentManagement">
            <xsd:complexType>
              <xsd:all>
                <xsd:element ref="ns1:MITRE_x0020_Sensitivity"/>
                <xsd:element ref="ns1:Release_x0020_Statement"/>
                <xsd:element ref="ns3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MITRE_x0020_Sensitivity" ma:index="9" ma:displayName="Sensitivity" ma:default="Internal MITRE Information" ma:internalName="MITRE_x0020_Sensitivity">
      <xsd:simpleType>
        <xsd:restriction base="dms:Choice">
          <xsd:enumeration value="Public Information"/>
          <xsd:enumeration value="Internal MITRE Information"/>
          <xsd:enumeration value="Sensitive Information"/>
          <xsd:enumeration value="Highly Sensitive Information"/>
        </xsd:restriction>
      </xsd:simpleType>
    </xsd:element>
    <xsd:element name="Release_x0020_Statement" ma:index="10" ma:displayName="Release Statement" ma:default="For Internal MITRE Use" ma:internalName="Release_x0020_Statement">
      <xsd:simpleType>
        <xsd:union memberTypes="dms:Text">
          <xsd:simpleType>
            <xsd:restriction base="dms:Choice">
              <xsd:enumeration value="Approved for Public Release"/>
              <xsd:enumeration value="For Internal MITRE Use"/>
              <xsd:enumeration value="For Release to All Sponsors"/>
              <xsd:enumeration value="For Limited Internal MITRE Use"/>
              <xsd:enumeration value="For Limited External Release"/>
              <xsd:enumeration value="Privileged: Sensitive Personal Information"/>
              <xsd:enumeration value="MITRE Proprietary"/>
              <xsd:enumeration value="Source Selection Sensitive"/>
              <xsd:enumeration value="Restricted: Highly Sensitive Personal Information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05aa9-8142-4aae-b41c-bcf915c19812" elementFormDefault="qualified">
    <xsd:import namespace="http://schemas.microsoft.com/office/2006/documentManagement/types"/>
    <xsd:import namespace="http://schemas.microsoft.com/office/infopath/2007/PartnerControls"/>
    <xsd:element name="Category" ma:index="11" nillable="true" ma:displayName="Category" ma:format="Dropdown" ma:internalName="Category">
      <xsd:simpleType>
        <xsd:restriction base="dms:Choice">
          <xsd:enumeration value="Template"/>
          <xsd:enumeration value="PI Workshop"/>
          <xsd:enumeration value="Idea Market"/>
          <xsd:enumeration value="Featured Research"/>
          <xsd:enumeration value="Executive Summary"/>
          <xsd:enumeration value="Project Pages"/>
          <xsd:enumeration value="What we do"/>
          <xsd:enumeration value="Project Library"/>
          <xsd:enumeration value="Slide Library"/>
          <xsd:enumeration value="Booklet"/>
          <xsd:enumeration value="Other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8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Category xmlns="18805aa9-8142-4aae-b41c-bcf915c19812">Idea Market</Category>
    <MITRE_x0020_Sensitivity xmlns="http://schemas.microsoft.com/sharepoint/v3">Public Information</MITRE_x0020_Sensitivity>
    <Release_x0020_Statement xmlns="http://schemas.microsoft.com/sharepoint/v3">Approved for Public Release</Release_x0020_Statement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Props1.xml><?xml version="1.0" encoding="utf-8"?>
<ds:datastoreItem xmlns:ds="http://schemas.openxmlformats.org/officeDocument/2006/customXml" ds:itemID="{C540CAC2-1938-4B0B-AC07-467C02EA82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8805aa9-8142-4aae-b41c-bcf915c198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6E5B1B-B998-4E41-9B1B-28665947B374}">
  <ds:schemaRefs>
    <ds:schemaRef ds:uri="http://purl.org/dc/terms/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18805aa9-8142-4aae-b41c-bcf915c19812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CFEAC9E-F510-49C7-97E8-9F5BFC2A427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EAF5A4B-33D3-40BC-9E31-587ACDD3D415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briefing-template</Template>
  <TotalTime>3778</TotalTime>
  <Words>824</Words>
  <Application>Microsoft Office PowerPoint</Application>
  <PresentationFormat>On-screen Show (4:3)</PresentationFormat>
  <Paragraphs>228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Courier</vt:lpstr>
      <vt:lpstr>Gill Sans</vt:lpstr>
      <vt:lpstr>Helvetica LT Std</vt:lpstr>
      <vt:lpstr>MITRE</vt:lpstr>
      <vt:lpstr>Times New Roman</vt:lpstr>
      <vt:lpstr>Trebuchet MS</vt:lpstr>
      <vt:lpstr>Verdana</vt:lpstr>
      <vt:lpstr>Wingdings</vt:lpstr>
      <vt:lpstr>mitre-briefing-template-2012-wcentername</vt:lpstr>
      <vt:lpstr>iOS App Integrity – Got Any? </vt:lpstr>
      <vt:lpstr>About MITRE</vt:lpstr>
      <vt:lpstr>iMAS iOS Mobile Application Security</vt:lpstr>
      <vt:lpstr>iOS Encrypted Code Modules (ECM) Bottom Line Up Front</vt:lpstr>
      <vt:lpstr>iOS Static App Attacks </vt:lpstr>
      <vt:lpstr>Static App Attacks  Process</vt:lpstr>
      <vt:lpstr>Code Injection and  Binary Patching</vt:lpstr>
      <vt:lpstr>Consequences of Static Attacks</vt:lpstr>
      <vt:lpstr>PowerPoint Presentation</vt:lpstr>
      <vt:lpstr>iMAS Encrypted Code Modules (ECM) Protection against static attacks </vt:lpstr>
      <vt:lpstr>ECM – Encrypted Code Modules Concept 1/3 </vt:lpstr>
      <vt:lpstr>ECM – Encrypted Code Modules Concept 2/3</vt:lpstr>
      <vt:lpstr>ECM – Encrypted Code Modules Concept 3/3</vt:lpstr>
      <vt:lpstr>ECM Advantages</vt:lpstr>
      <vt:lpstr>App Integrity on iOS</vt:lpstr>
      <vt:lpstr>PowerPoint Presentation</vt:lpstr>
      <vt:lpstr>iMAS ECM available on Github Open Source available Aug 4, 2014</vt:lpstr>
      <vt:lpstr>Questions?</vt:lpstr>
    </vt:vector>
  </TitlesOfParts>
  <Company>The MITRE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iMAS</dc:title>
  <dc:creator>Gregg Ganley</dc:creator>
  <dc:description>Version 1.0 _x000d_
12/03/07</dc:description>
  <cp:lastModifiedBy>Ganley, Gregg</cp:lastModifiedBy>
  <cp:revision>116</cp:revision>
  <cp:lastPrinted>2011-05-04T12:57:35Z</cp:lastPrinted>
  <dcterms:created xsi:type="dcterms:W3CDTF">2012-10-02T16:46:22Z</dcterms:created>
  <dcterms:modified xsi:type="dcterms:W3CDTF">2014-11-10T22:16:33Z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0x010100823A99C636F7423283FB0D200866C613004FA030EFC6D400408CBEDA0DEA93A19C</vt:lpwstr>
  </property>
  <property fmtid="{D5CDD505-2E9C-101B-9397-08002B2CF9AE}" pid="3" name="Dept/Type">
    <vt:lpwstr>CCG</vt:lpwstr>
  </property>
  <property fmtid="{D5CDD505-2E9C-101B-9397-08002B2CF9AE}" pid="4" name="Description0">
    <vt:lpwstr>Corporate briefing template (white, with blue &amp; gold accents) with MITRE logo. Contains a copyright notice on the cover page. This is an Office 2007 template. The spacing and layout is slightly different from the mitrebriefing_2009 template, below.</vt:lpwstr>
  </property>
  <property fmtid="{D5CDD505-2E9C-101B-9397-08002B2CF9AE}" pid="5" name="Format">
    <vt:lpwstr>PowerPoint</vt:lpwstr>
  </property>
  <property fmtid="{D5CDD505-2E9C-101B-9397-08002B2CF9AE}" pid="6" name="Version0">
    <vt:lpwstr>v3</vt:lpwstr>
  </property>
  <property fmtid="{D5CDD505-2E9C-101B-9397-08002B2CF9AE}" pid="7" name="Updated">
    <vt:lpwstr>2011-01-03T05:00:00+00:00</vt:lpwstr>
  </property>
  <property fmtid="{D5CDD505-2E9C-101B-9397-08002B2CF9AE}" pid="9" name="_NewReviewCycle">
    <vt:lpwstr/>
  </property>
</Properties>
</file>